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Montserrat Semi Bold" panose="020B0604020202020204" charset="0"/>
      <p:regular r:id="rId15"/>
    </p:embeddedFont>
    <p:embeddedFont>
      <p:font typeface="Open Sans Bold" panose="020B0806030504020204" pitchFamily="34" charset="0"/>
      <p:bold r:id="rId1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56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60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2F2F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2F2F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354037">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txBody>
          <a:bodyPr/>
          <a:lstStyle/>
          <a:p>
            <a:endParaRPr lang="pt-BR"/>
          </a:p>
        </p:txBody>
      </p:sp>
      <p:sp>
        <p:nvSpPr>
          <p:cNvPr id="3" name="Shape 1"/>
          <p:cNvSpPr/>
          <p:nvPr/>
        </p:nvSpPr>
        <p:spPr>
          <a:xfrm>
            <a:off x="0" y="0"/>
            <a:ext cx="14630400" cy="8229600"/>
          </a:xfrm>
          <a:prstGeom prst="rect">
            <a:avLst/>
          </a:prstGeom>
          <a:solidFill>
            <a:srgbClr val="354037">
              <a:alpha val="95000"/>
            </a:srgbClr>
          </a:solidFill>
          <a:ln/>
        </p:spPr>
        <p:txBody>
          <a:bodyPr/>
          <a:lstStyle/>
          <a:p>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2F2F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2F2F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2F2F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7C1"/>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mailto:contato@olibanovip.com.br"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www.olibanovip.com.br" TargetMode="External"/><Relationship Id="rId4" Type="http://schemas.openxmlformats.org/officeDocument/2006/relationships/image" Target="../media/image27.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9710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DCB867"/>
                </a:solidFill>
                <a:latin typeface="Montserrat Semi Bold" pitchFamily="34" charset="0"/>
                <a:ea typeface="Montserrat Semi Bold" pitchFamily="34" charset="-122"/>
                <a:cs typeface="Montserrat Semi Bold" pitchFamily="34" charset="-120"/>
              </a:rPr>
              <a:t>OLÍBANO</a:t>
            </a:r>
            <a:endParaRPr lang="en-US" sz="3900" dirty="0"/>
          </a:p>
        </p:txBody>
      </p:sp>
      <p:sp>
        <p:nvSpPr>
          <p:cNvPr id="4" name="Text 1"/>
          <p:cNvSpPr/>
          <p:nvPr/>
        </p:nvSpPr>
        <p:spPr>
          <a:xfrm>
            <a:off x="793790" y="4414838"/>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FFFFFF"/>
                </a:solidFill>
                <a:latin typeface="Open Sans Bold" pitchFamily="34" charset="0"/>
                <a:ea typeface="Open Sans Bold" pitchFamily="34" charset="-122"/>
                <a:cs typeface="Open Sans Bold" pitchFamily="34" charset="-120"/>
              </a:rPr>
              <a:t>Transformando o conceito de bem-estar premium em Porto Alegre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64131"/>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000000"/>
                </a:solidFill>
                <a:latin typeface="Montserrat Semi Bold" pitchFamily="34" charset="0"/>
                <a:ea typeface="Montserrat Semi Bold" pitchFamily="34" charset="-122"/>
                <a:cs typeface="Montserrat Semi Bold" pitchFamily="34" charset="-120"/>
              </a:rPr>
              <a:t>Time</a:t>
            </a:r>
            <a:endParaRPr lang="en-US" sz="3100" dirty="0"/>
          </a:p>
        </p:txBody>
      </p:sp>
      <p:sp>
        <p:nvSpPr>
          <p:cNvPr id="3" name="Text 1"/>
          <p:cNvSpPr/>
          <p:nvPr/>
        </p:nvSpPr>
        <p:spPr>
          <a:xfrm>
            <a:off x="793790" y="1477804"/>
            <a:ext cx="13042821" cy="508159"/>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A OLÍBANO conta com um time de fundadores que combina expertise complementar em gestão, saúde integrativa e inovação, criando uma base sólida para o desenvolvimento e expansão do negócio.</a:t>
            </a:r>
            <a:endParaRPr lang="en-US" sz="1250" dirty="0"/>
          </a:p>
        </p:txBody>
      </p:sp>
      <p:pic>
        <p:nvPicPr>
          <p:cNvPr id="4" name="Image 0"/>
          <p:cNvPicPr>
            <a:picLocks noChangeAspect="1"/>
          </p:cNvPicPr>
          <p:nvPr/>
        </p:nvPicPr>
        <p:blipFill>
          <a:blip r:embed="rId3"/>
          <a:srcRect/>
          <a:stretch/>
        </p:blipFill>
        <p:spPr>
          <a:xfrm>
            <a:off x="1398228" y="2167881"/>
            <a:ext cx="2160001" cy="2080864"/>
          </a:xfrm>
          <a:prstGeom prst="rect">
            <a:avLst/>
          </a:prstGeom>
        </p:spPr>
      </p:pic>
      <p:sp>
        <p:nvSpPr>
          <p:cNvPr id="5" name="Text 2"/>
          <p:cNvSpPr/>
          <p:nvPr/>
        </p:nvSpPr>
        <p:spPr>
          <a:xfrm>
            <a:off x="793790" y="440733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Alexandre Freire</a:t>
            </a:r>
            <a:endParaRPr lang="en-US" sz="1550" dirty="0"/>
          </a:p>
        </p:txBody>
      </p:sp>
      <p:sp>
        <p:nvSpPr>
          <p:cNvPr id="6" name="Text 3"/>
          <p:cNvSpPr/>
          <p:nvPr/>
        </p:nvSpPr>
        <p:spPr>
          <a:xfrm>
            <a:off x="793790" y="4750594"/>
            <a:ext cx="4215289" cy="254079"/>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CEO</a:t>
            </a:r>
            <a:endParaRPr lang="en-US" sz="1250" dirty="0"/>
          </a:p>
        </p:txBody>
      </p:sp>
      <p:sp>
        <p:nvSpPr>
          <p:cNvPr id="7" name="Text 4"/>
          <p:cNvSpPr/>
          <p:nvPr/>
        </p:nvSpPr>
        <p:spPr>
          <a:xfrm>
            <a:off x="793790" y="5099923"/>
            <a:ext cx="4215289" cy="1524476"/>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Executivo com mais de 15 anos de experiência em gestão empresarial e tecnologia da informação. Especialista em transformação digital e escalabilidade de negócios, Alexandre traz a visão estratégica e o conhecimento técnico necessários para impulsionar o crescimento da OLÍBANO.</a:t>
            </a:r>
            <a:endParaRPr lang="en-US" sz="1250" dirty="0"/>
          </a:p>
        </p:txBody>
      </p:sp>
      <p:pic>
        <p:nvPicPr>
          <p:cNvPr id="8" name="Imag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l="10109" r="7276"/>
          <a:stretch>
            <a:fillRect/>
          </a:stretch>
        </p:blipFill>
        <p:spPr>
          <a:xfrm>
            <a:off x="5850657" y="2164556"/>
            <a:ext cx="2160001" cy="2084189"/>
          </a:xfrm>
          <a:prstGeom prst="rect">
            <a:avLst/>
          </a:prstGeom>
        </p:spPr>
      </p:pic>
      <p:sp>
        <p:nvSpPr>
          <p:cNvPr id="9" name="Text 5"/>
          <p:cNvSpPr/>
          <p:nvPr/>
        </p:nvSpPr>
        <p:spPr>
          <a:xfrm>
            <a:off x="5207437" y="440745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Betusa Kramer</a:t>
            </a:r>
            <a:endParaRPr lang="en-US" sz="1550" dirty="0"/>
          </a:p>
        </p:txBody>
      </p:sp>
      <p:sp>
        <p:nvSpPr>
          <p:cNvPr id="10" name="Text 6"/>
          <p:cNvSpPr/>
          <p:nvPr/>
        </p:nvSpPr>
        <p:spPr>
          <a:xfrm>
            <a:off x="5207437" y="4750713"/>
            <a:ext cx="4215408" cy="254079"/>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COO</a:t>
            </a:r>
            <a:endParaRPr lang="en-US" sz="1250" dirty="0"/>
          </a:p>
        </p:txBody>
      </p:sp>
      <p:sp>
        <p:nvSpPr>
          <p:cNvPr id="11" name="Text 7"/>
          <p:cNvSpPr/>
          <p:nvPr/>
        </p:nvSpPr>
        <p:spPr>
          <a:xfrm>
            <a:off x="5207437" y="5100042"/>
            <a:ext cx="4215408" cy="1778556"/>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Médica com formação em saúde integrativa e gestão de serviços de saúde. Idealizadora do conceito OLÍBANO, Betusa combina conhecimento científico com uma abordagem holística do bem-estar, sendo responsável pelo desenvolvimento dos protocolos exclusivos e pela experiência sensorial transformadora.</a:t>
            </a:r>
            <a:endParaRPr lang="en-US" sz="1250" dirty="0"/>
          </a:p>
        </p:txBody>
      </p:sp>
      <p:pic>
        <p:nvPicPr>
          <p:cNvPr id="12" name="Image 2"/>
          <p:cNvPicPr>
            <a:picLocks noChangeAspect="1"/>
          </p:cNvPicPr>
          <p:nvPr/>
        </p:nvPicPr>
        <p:blipFill>
          <a:blip r:embed="rId6"/>
          <a:srcRect/>
          <a:stretch/>
        </p:blipFill>
        <p:spPr>
          <a:xfrm>
            <a:off x="10273553" y="2164556"/>
            <a:ext cx="2067507" cy="2084070"/>
          </a:xfrm>
          <a:prstGeom prst="rect">
            <a:avLst/>
          </a:prstGeom>
        </p:spPr>
      </p:pic>
      <p:sp>
        <p:nvSpPr>
          <p:cNvPr id="13" name="Text 8"/>
          <p:cNvSpPr/>
          <p:nvPr/>
        </p:nvSpPr>
        <p:spPr>
          <a:xfrm>
            <a:off x="9621203" y="440733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Leonardo Menezes</a:t>
            </a:r>
            <a:endParaRPr lang="en-US" sz="1550" dirty="0"/>
          </a:p>
        </p:txBody>
      </p:sp>
      <p:sp>
        <p:nvSpPr>
          <p:cNvPr id="14" name="Text 9"/>
          <p:cNvSpPr/>
          <p:nvPr/>
        </p:nvSpPr>
        <p:spPr>
          <a:xfrm>
            <a:off x="9621203" y="4750594"/>
            <a:ext cx="4215289" cy="254079"/>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CPO</a:t>
            </a:r>
            <a:endParaRPr lang="en-US" sz="1250" dirty="0"/>
          </a:p>
        </p:txBody>
      </p:sp>
      <p:sp>
        <p:nvSpPr>
          <p:cNvPr id="15" name="Text 10"/>
          <p:cNvSpPr/>
          <p:nvPr/>
        </p:nvSpPr>
        <p:spPr>
          <a:xfrm>
            <a:off x="9621203" y="5099923"/>
            <a:ext cx="4215289" cy="1778556"/>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Especialista em planejamento estratégico e gestão de produtos com passagem por empresas de tecnologia e inovação. Leonardo lidera o desenvolvimento da linha de produtos OLÍBANO e a integração entre a experiência física e digital, garantindo uma jornada cliente consistente e diferenciada.</a:t>
            </a:r>
            <a:endParaRPr lang="en-US" sz="1250" dirty="0"/>
          </a:p>
        </p:txBody>
      </p:sp>
      <p:sp>
        <p:nvSpPr>
          <p:cNvPr id="16" name="Text 11"/>
          <p:cNvSpPr/>
          <p:nvPr/>
        </p:nvSpPr>
        <p:spPr>
          <a:xfrm>
            <a:off x="793790" y="7057192"/>
            <a:ext cx="13042821" cy="508159"/>
          </a:xfrm>
          <a:prstGeom prst="rect">
            <a:avLst/>
          </a:prstGeom>
          <a:noFill/>
          <a:ln/>
        </p:spPr>
        <p:txBody>
          <a:bodyPr wrap="square" lIns="0" tIns="0" rIns="0" bIns="0" rtlCol="0" anchor="t"/>
          <a:lstStyle/>
          <a:p>
            <a:pPr marL="0" indent="0" algn="l">
              <a:lnSpc>
                <a:spcPts val="2000"/>
              </a:lnSpc>
              <a:buNone/>
            </a:pPr>
            <a:r>
              <a:rPr lang="en-US" sz="1250" b="1" dirty="0">
                <a:solidFill>
                  <a:srgbClr val="000000"/>
                </a:solidFill>
                <a:latin typeface="Open Sans Bold" pitchFamily="34" charset="0"/>
                <a:ea typeface="Open Sans Bold" pitchFamily="34" charset="-122"/>
                <a:cs typeface="Open Sans Bold" pitchFamily="34" charset="-120"/>
              </a:rPr>
              <a:t>O time fundador é complementado por uma rede de especialistas em áreas como aromaterapia, gemologia, cromoterapia e nutrição funcional, que atuam como consultores no desenvolvimento contínuo dos protocolos e experiências </a:t>
            </a:r>
            <a:r>
              <a:rPr lang="en-US" sz="1250" b="1" dirty="0" err="1">
                <a:solidFill>
                  <a:srgbClr val="000000"/>
                </a:solidFill>
                <a:latin typeface="Open Sans Bold" pitchFamily="34" charset="0"/>
                <a:ea typeface="Open Sans Bold" pitchFamily="34" charset="-122"/>
                <a:cs typeface="Open Sans Bold" pitchFamily="34" charset="-120"/>
              </a:rPr>
              <a:t>exclusivas</a:t>
            </a:r>
            <a:r>
              <a:rPr lang="en-US" sz="1250" b="1" dirty="0">
                <a:solidFill>
                  <a:srgbClr val="000000"/>
                </a:solidFill>
                <a:latin typeface="Open Sans Bold" pitchFamily="34" charset="0"/>
                <a:ea typeface="Open Sans Bold" pitchFamily="34" charset="-122"/>
                <a:cs typeface="Open Sans Bold" pitchFamily="34" charset="-120"/>
              </a:rPr>
              <a:t> do OLÍBANO.</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40675"/>
            <a:ext cx="4887992" cy="465177"/>
          </a:xfrm>
          <a:prstGeom prst="rect">
            <a:avLst/>
          </a:prstGeom>
          <a:noFill/>
          <a:ln/>
        </p:spPr>
        <p:txBody>
          <a:bodyPr wrap="none" lIns="0" tIns="0" rIns="0" bIns="0" rtlCol="0" anchor="t"/>
          <a:lstStyle/>
          <a:p>
            <a:pPr marL="0" indent="0" algn="l">
              <a:lnSpc>
                <a:spcPts val="3650"/>
              </a:lnSpc>
              <a:buNone/>
            </a:pPr>
            <a:r>
              <a:rPr lang="en-US" sz="2900" dirty="0">
                <a:solidFill>
                  <a:srgbClr val="000000"/>
                </a:solidFill>
                <a:latin typeface="Montserrat Semi Bold" pitchFamily="34" charset="0"/>
                <a:ea typeface="Montserrat Semi Bold" pitchFamily="34" charset="-122"/>
                <a:cs typeface="Montserrat Semi Bold" pitchFamily="34" charset="-120"/>
              </a:rPr>
              <a:t>Cap Table &amp; Investimento</a:t>
            </a:r>
            <a:endParaRPr lang="en-US" sz="2900" dirty="0"/>
          </a:p>
        </p:txBody>
      </p:sp>
      <p:sp>
        <p:nvSpPr>
          <p:cNvPr id="3" name="Text 1"/>
          <p:cNvSpPr/>
          <p:nvPr/>
        </p:nvSpPr>
        <p:spPr>
          <a:xfrm>
            <a:off x="793790" y="1477923"/>
            <a:ext cx="2450306" cy="232529"/>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Montserrat Semi Bold" pitchFamily="34" charset="0"/>
                <a:ea typeface="Montserrat Semi Bold" pitchFamily="34" charset="-122"/>
                <a:cs typeface="Montserrat Semi Bold" pitchFamily="34" charset="-120"/>
              </a:rPr>
              <a:t>Estrutura Societária Atual</a:t>
            </a:r>
            <a:endParaRPr lang="en-US" sz="1450" dirty="0"/>
          </a:p>
        </p:txBody>
      </p:sp>
      <p:pic>
        <p:nvPicPr>
          <p:cNvPr id="4" name="Image 0" descr="preencoded.png"/>
          <p:cNvPicPr>
            <a:picLocks noChangeAspect="1"/>
          </p:cNvPicPr>
          <p:nvPr/>
        </p:nvPicPr>
        <p:blipFill>
          <a:blip r:embed="rId3"/>
          <a:stretch>
            <a:fillRect/>
          </a:stretch>
        </p:blipFill>
        <p:spPr>
          <a:xfrm>
            <a:off x="793790" y="1877854"/>
            <a:ext cx="4754880" cy="2033349"/>
          </a:xfrm>
          <a:prstGeom prst="rect">
            <a:avLst/>
          </a:prstGeom>
        </p:spPr>
      </p:pic>
      <p:sp>
        <p:nvSpPr>
          <p:cNvPr id="5" name="Shape 2"/>
          <p:cNvSpPr/>
          <p:nvPr/>
        </p:nvSpPr>
        <p:spPr>
          <a:xfrm>
            <a:off x="793790" y="3941683"/>
            <a:ext cx="148828" cy="148828"/>
          </a:xfrm>
          <a:prstGeom prst="roundRect">
            <a:avLst>
              <a:gd name="adj" fmla="val 12288"/>
            </a:avLst>
          </a:prstGeom>
          <a:solidFill>
            <a:srgbClr val="31261B"/>
          </a:solidFill>
          <a:ln/>
        </p:spPr>
        <p:txBody>
          <a:bodyPr/>
          <a:lstStyle/>
          <a:p>
            <a:endParaRPr lang="pt-BR"/>
          </a:p>
        </p:txBody>
      </p:sp>
      <p:sp>
        <p:nvSpPr>
          <p:cNvPr id="6" name="Text 3"/>
          <p:cNvSpPr/>
          <p:nvPr/>
        </p:nvSpPr>
        <p:spPr>
          <a:xfrm>
            <a:off x="1003578" y="3941683"/>
            <a:ext cx="758904" cy="148828"/>
          </a:xfrm>
          <a:prstGeom prst="rect">
            <a:avLst/>
          </a:prstGeom>
          <a:noFill/>
          <a:ln/>
        </p:spPr>
        <p:txBody>
          <a:bodyPr wrap="none" lIns="0" tIns="0" rIns="0" bIns="0" rtlCol="0" anchor="t"/>
          <a:lstStyle/>
          <a:p>
            <a:pPr marL="0" indent="0" algn="l">
              <a:lnSpc>
                <a:spcPts val="1150"/>
              </a:lnSpc>
              <a:buNone/>
            </a:pPr>
            <a:r>
              <a:rPr lang="en-US" sz="1150" b="1" dirty="0">
                <a:solidFill>
                  <a:srgbClr val="000000"/>
                </a:solidFill>
                <a:latin typeface="Open Sans Bold" pitchFamily="34" charset="0"/>
                <a:ea typeface="Open Sans Bold" pitchFamily="34" charset="-122"/>
                <a:cs typeface="Open Sans Bold" pitchFamily="34" charset="-120"/>
              </a:rPr>
              <a:t>Alexandre</a:t>
            </a:r>
            <a:endParaRPr lang="en-US" sz="1150" dirty="0"/>
          </a:p>
        </p:txBody>
      </p:sp>
      <p:sp>
        <p:nvSpPr>
          <p:cNvPr id="7" name="Shape 4"/>
          <p:cNvSpPr/>
          <p:nvPr/>
        </p:nvSpPr>
        <p:spPr>
          <a:xfrm>
            <a:off x="2429470" y="3941683"/>
            <a:ext cx="148828" cy="148828"/>
          </a:xfrm>
          <a:prstGeom prst="roundRect">
            <a:avLst>
              <a:gd name="adj" fmla="val 12288"/>
            </a:avLst>
          </a:prstGeom>
          <a:solidFill>
            <a:srgbClr val="69523B"/>
          </a:solidFill>
          <a:ln/>
        </p:spPr>
        <p:txBody>
          <a:bodyPr/>
          <a:lstStyle/>
          <a:p>
            <a:endParaRPr lang="pt-BR"/>
          </a:p>
        </p:txBody>
      </p:sp>
      <p:sp>
        <p:nvSpPr>
          <p:cNvPr id="8" name="Text 5"/>
          <p:cNvSpPr/>
          <p:nvPr/>
        </p:nvSpPr>
        <p:spPr>
          <a:xfrm>
            <a:off x="2639258" y="3941683"/>
            <a:ext cx="513874" cy="148828"/>
          </a:xfrm>
          <a:prstGeom prst="rect">
            <a:avLst/>
          </a:prstGeom>
          <a:noFill/>
          <a:ln/>
        </p:spPr>
        <p:txBody>
          <a:bodyPr wrap="none" lIns="0" tIns="0" rIns="0" bIns="0" rtlCol="0" anchor="t"/>
          <a:lstStyle/>
          <a:p>
            <a:pPr marL="0" indent="0" algn="l">
              <a:lnSpc>
                <a:spcPts val="1150"/>
              </a:lnSpc>
              <a:buNone/>
            </a:pPr>
            <a:r>
              <a:rPr lang="en-US" sz="1150" b="1" dirty="0">
                <a:solidFill>
                  <a:srgbClr val="000000"/>
                </a:solidFill>
                <a:latin typeface="Open Sans Bold" pitchFamily="34" charset="0"/>
                <a:ea typeface="Open Sans Bold" pitchFamily="34" charset="-122"/>
                <a:cs typeface="Open Sans Bold" pitchFamily="34" charset="-120"/>
              </a:rPr>
              <a:t>Betusa</a:t>
            </a:r>
            <a:endParaRPr lang="en-US" sz="1150" dirty="0"/>
          </a:p>
        </p:txBody>
      </p:sp>
      <p:sp>
        <p:nvSpPr>
          <p:cNvPr id="9" name="Shape 6"/>
          <p:cNvSpPr/>
          <p:nvPr/>
        </p:nvSpPr>
        <p:spPr>
          <a:xfrm>
            <a:off x="4065270" y="3941683"/>
            <a:ext cx="148828" cy="148828"/>
          </a:xfrm>
          <a:prstGeom prst="roundRect">
            <a:avLst>
              <a:gd name="adj" fmla="val 12288"/>
            </a:avLst>
          </a:prstGeom>
          <a:solidFill>
            <a:srgbClr val="A07D5A"/>
          </a:solidFill>
          <a:ln/>
        </p:spPr>
        <p:txBody>
          <a:bodyPr/>
          <a:lstStyle/>
          <a:p>
            <a:endParaRPr lang="pt-BR"/>
          </a:p>
        </p:txBody>
      </p:sp>
      <p:sp>
        <p:nvSpPr>
          <p:cNvPr id="10" name="Text 7"/>
          <p:cNvSpPr/>
          <p:nvPr/>
        </p:nvSpPr>
        <p:spPr>
          <a:xfrm>
            <a:off x="4275058" y="3941683"/>
            <a:ext cx="705207" cy="148828"/>
          </a:xfrm>
          <a:prstGeom prst="rect">
            <a:avLst/>
          </a:prstGeom>
          <a:noFill/>
          <a:ln/>
        </p:spPr>
        <p:txBody>
          <a:bodyPr wrap="none" lIns="0" tIns="0" rIns="0" bIns="0" rtlCol="0" anchor="t"/>
          <a:lstStyle/>
          <a:p>
            <a:pPr marL="0" indent="0" algn="l">
              <a:lnSpc>
                <a:spcPts val="1150"/>
              </a:lnSpc>
              <a:buNone/>
            </a:pPr>
            <a:r>
              <a:rPr lang="en-US" sz="1150" b="1" dirty="0">
                <a:solidFill>
                  <a:srgbClr val="000000"/>
                </a:solidFill>
                <a:latin typeface="Open Sans Bold" pitchFamily="34" charset="0"/>
                <a:ea typeface="Open Sans Bold" pitchFamily="34" charset="-122"/>
                <a:cs typeface="Open Sans Bold" pitchFamily="34" charset="-120"/>
              </a:rPr>
              <a:t>Leonardo</a:t>
            </a:r>
            <a:endParaRPr lang="en-US" sz="1150" dirty="0"/>
          </a:p>
        </p:txBody>
      </p:sp>
      <p:sp>
        <p:nvSpPr>
          <p:cNvPr id="11" name="Shape 8"/>
          <p:cNvSpPr/>
          <p:nvPr/>
        </p:nvSpPr>
        <p:spPr>
          <a:xfrm>
            <a:off x="793790" y="4242911"/>
            <a:ext cx="148828" cy="148828"/>
          </a:xfrm>
          <a:prstGeom prst="roundRect">
            <a:avLst>
              <a:gd name="adj" fmla="val 12288"/>
            </a:avLst>
          </a:prstGeom>
          <a:solidFill>
            <a:srgbClr val="C1A890"/>
          </a:solidFill>
          <a:ln/>
        </p:spPr>
        <p:txBody>
          <a:bodyPr/>
          <a:lstStyle/>
          <a:p>
            <a:endParaRPr lang="pt-BR"/>
          </a:p>
        </p:txBody>
      </p:sp>
      <p:sp>
        <p:nvSpPr>
          <p:cNvPr id="12" name="Text 9"/>
          <p:cNvSpPr/>
          <p:nvPr/>
        </p:nvSpPr>
        <p:spPr>
          <a:xfrm>
            <a:off x="1003578" y="4242911"/>
            <a:ext cx="1273493" cy="297656"/>
          </a:xfrm>
          <a:prstGeom prst="rect">
            <a:avLst/>
          </a:prstGeom>
          <a:noFill/>
          <a:ln/>
        </p:spPr>
        <p:txBody>
          <a:bodyPr wrap="square" lIns="0" tIns="0" rIns="0" bIns="0" rtlCol="0" anchor="t"/>
          <a:lstStyle/>
          <a:p>
            <a:pPr marL="0" indent="0" algn="l">
              <a:lnSpc>
                <a:spcPts val="1150"/>
              </a:lnSpc>
              <a:buNone/>
            </a:pPr>
            <a:r>
              <a:rPr lang="en-US" sz="1150" b="1" dirty="0">
                <a:solidFill>
                  <a:srgbClr val="000000"/>
                </a:solidFill>
                <a:latin typeface="Open Sans Bold" pitchFamily="34" charset="0"/>
                <a:ea typeface="Open Sans Bold" pitchFamily="34" charset="-122"/>
                <a:cs typeface="Open Sans Bold" pitchFamily="34" charset="-120"/>
              </a:rPr>
              <a:t>Reservado para Investimento</a:t>
            </a:r>
            <a:endParaRPr lang="en-US" sz="1150" dirty="0"/>
          </a:p>
        </p:txBody>
      </p:sp>
      <p:sp>
        <p:nvSpPr>
          <p:cNvPr id="13" name="Text 10"/>
          <p:cNvSpPr/>
          <p:nvPr/>
        </p:nvSpPr>
        <p:spPr>
          <a:xfrm>
            <a:off x="793790" y="4707969"/>
            <a:ext cx="6339840" cy="714375"/>
          </a:xfrm>
          <a:prstGeom prst="rect">
            <a:avLst/>
          </a:prstGeom>
          <a:noFill/>
          <a:ln/>
        </p:spPr>
        <p:txBody>
          <a:bodyPr wrap="square" lIns="0" tIns="0" rIns="0" bIns="0" rtlCol="0" anchor="t"/>
          <a:lstStyle/>
          <a:p>
            <a:pPr marL="0" indent="0" algn="l">
              <a:lnSpc>
                <a:spcPts val="1850"/>
              </a:lnSpc>
              <a:buNone/>
            </a:pPr>
            <a:r>
              <a:rPr lang="en-US" sz="1150" b="1" dirty="0">
                <a:solidFill>
                  <a:srgbClr val="000000"/>
                </a:solidFill>
                <a:latin typeface="Open Sans Bold" pitchFamily="34" charset="0"/>
                <a:ea typeface="Open Sans Bold" pitchFamily="34" charset="-122"/>
                <a:cs typeface="Open Sans Bold" pitchFamily="34" charset="-120"/>
              </a:rPr>
              <a:t>A OLÍBANO busca parceiros estratégicos que, além do aporte financeiro, possam contribuir com networking, conhecimento de mercado e expertise em escalabilidade de negócios premium.</a:t>
            </a:r>
            <a:endParaRPr lang="en-US" sz="1150" dirty="0"/>
          </a:p>
        </p:txBody>
      </p:sp>
      <p:sp>
        <p:nvSpPr>
          <p:cNvPr id="14" name="Text 11"/>
          <p:cNvSpPr/>
          <p:nvPr/>
        </p:nvSpPr>
        <p:spPr>
          <a:xfrm>
            <a:off x="7504390" y="1477923"/>
            <a:ext cx="2468880" cy="232529"/>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Montserrat Semi Bold" pitchFamily="34" charset="0"/>
                <a:ea typeface="Montserrat Semi Bold" pitchFamily="34" charset="-122"/>
                <a:cs typeface="Montserrat Semi Bold" pitchFamily="34" charset="-120"/>
              </a:rPr>
              <a:t>Detalhes do Investimento</a:t>
            </a:r>
            <a:endParaRPr lang="en-US" sz="1450" dirty="0"/>
          </a:p>
        </p:txBody>
      </p:sp>
      <p:sp>
        <p:nvSpPr>
          <p:cNvPr id="15" name="Shape 12"/>
          <p:cNvSpPr/>
          <p:nvPr/>
        </p:nvSpPr>
        <p:spPr>
          <a:xfrm>
            <a:off x="7504390" y="1877854"/>
            <a:ext cx="6339840" cy="1319689"/>
          </a:xfrm>
          <a:prstGeom prst="roundRect">
            <a:avLst>
              <a:gd name="adj" fmla="val 5543"/>
            </a:avLst>
          </a:prstGeom>
          <a:noFill/>
          <a:ln w="15240">
            <a:solidFill>
              <a:srgbClr val="D3CCC4"/>
            </a:solidFill>
            <a:prstDash val="solid"/>
          </a:ln>
        </p:spPr>
        <p:txBody>
          <a:bodyPr/>
          <a:lstStyle/>
          <a:p>
            <a:endParaRPr lang="pt-BR"/>
          </a:p>
        </p:txBody>
      </p:sp>
      <p:sp>
        <p:nvSpPr>
          <p:cNvPr id="16" name="Shape 13"/>
          <p:cNvSpPr/>
          <p:nvPr/>
        </p:nvSpPr>
        <p:spPr>
          <a:xfrm>
            <a:off x="7489150" y="1877854"/>
            <a:ext cx="60960" cy="1319689"/>
          </a:xfrm>
          <a:prstGeom prst="roundRect">
            <a:avLst>
              <a:gd name="adj" fmla="val 102558"/>
            </a:avLst>
          </a:prstGeom>
          <a:solidFill>
            <a:srgbClr val="BDA389"/>
          </a:solidFill>
          <a:ln/>
        </p:spPr>
        <p:txBody>
          <a:bodyPr/>
          <a:lstStyle/>
          <a:p>
            <a:endParaRPr lang="pt-BR"/>
          </a:p>
        </p:txBody>
      </p:sp>
      <p:sp>
        <p:nvSpPr>
          <p:cNvPr id="17" name="Text 14"/>
          <p:cNvSpPr/>
          <p:nvPr/>
        </p:nvSpPr>
        <p:spPr>
          <a:xfrm>
            <a:off x="7714178" y="2041922"/>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Montserrat Semi Bold" pitchFamily="34" charset="0"/>
                <a:ea typeface="Montserrat Semi Bold" pitchFamily="34" charset="-122"/>
                <a:cs typeface="Montserrat Semi Bold" pitchFamily="34" charset="-120"/>
              </a:rPr>
              <a:t>Proposta</a:t>
            </a:r>
            <a:endParaRPr lang="en-US" sz="1450" dirty="0"/>
          </a:p>
        </p:txBody>
      </p:sp>
      <p:sp>
        <p:nvSpPr>
          <p:cNvPr id="18" name="Text 15"/>
          <p:cNvSpPr/>
          <p:nvPr/>
        </p:nvSpPr>
        <p:spPr>
          <a:xfrm>
            <a:off x="7714178" y="2423279"/>
            <a:ext cx="5965984" cy="238125"/>
          </a:xfrm>
          <a:prstGeom prst="rect">
            <a:avLst/>
          </a:prstGeom>
          <a:noFill/>
          <a:ln/>
        </p:spPr>
        <p:txBody>
          <a:bodyPr wrap="none" lIns="0" tIns="0" rIns="0" bIns="0" rtlCol="0" anchor="t"/>
          <a:lstStyle/>
          <a:p>
            <a:pPr marL="0" indent="0" algn="l">
              <a:lnSpc>
                <a:spcPts val="1850"/>
              </a:lnSpc>
              <a:buNone/>
            </a:pPr>
            <a:r>
              <a:rPr lang="en-US" sz="1150" b="1" dirty="0">
                <a:solidFill>
                  <a:srgbClr val="000000"/>
                </a:solidFill>
                <a:latin typeface="Open Sans Bold" pitchFamily="34" charset="0"/>
                <a:ea typeface="Open Sans Bold" pitchFamily="34" charset="-122"/>
                <a:cs typeface="Open Sans Bold" pitchFamily="34" charset="-120"/>
              </a:rPr>
              <a:t>R$1.000.000 por 25% do cap table</a:t>
            </a:r>
            <a:endParaRPr lang="en-US" sz="1150" dirty="0"/>
          </a:p>
        </p:txBody>
      </p:sp>
      <p:sp>
        <p:nvSpPr>
          <p:cNvPr id="19" name="Text 16"/>
          <p:cNvSpPr/>
          <p:nvPr/>
        </p:nvSpPr>
        <p:spPr>
          <a:xfrm>
            <a:off x="7714178" y="2795349"/>
            <a:ext cx="5965984" cy="238125"/>
          </a:xfrm>
          <a:prstGeom prst="rect">
            <a:avLst/>
          </a:prstGeom>
          <a:noFill/>
          <a:ln/>
        </p:spPr>
        <p:txBody>
          <a:bodyPr wrap="none" lIns="0" tIns="0" rIns="0" bIns="0" rtlCol="0" anchor="t"/>
          <a:lstStyle/>
          <a:p>
            <a:pPr marL="0" indent="0" algn="l">
              <a:lnSpc>
                <a:spcPts val="1850"/>
              </a:lnSpc>
              <a:buNone/>
            </a:pPr>
            <a:r>
              <a:rPr lang="en-US" sz="1150" b="1" dirty="0">
                <a:solidFill>
                  <a:srgbClr val="000000"/>
                </a:solidFill>
                <a:latin typeface="Open Sans Bold" pitchFamily="34" charset="0"/>
                <a:ea typeface="Open Sans Bold" pitchFamily="34" charset="-122"/>
                <a:cs typeface="Open Sans Bold" pitchFamily="34" charset="-120"/>
              </a:rPr>
              <a:t>Valuation pré-money: R$3.000.000</a:t>
            </a:r>
            <a:endParaRPr lang="en-US" sz="1150" dirty="0"/>
          </a:p>
        </p:txBody>
      </p:sp>
      <p:sp>
        <p:nvSpPr>
          <p:cNvPr id="20" name="Shape 17"/>
          <p:cNvSpPr/>
          <p:nvPr/>
        </p:nvSpPr>
        <p:spPr>
          <a:xfrm>
            <a:off x="7504390" y="3346371"/>
            <a:ext cx="6339840" cy="2108240"/>
          </a:xfrm>
          <a:prstGeom prst="roundRect">
            <a:avLst>
              <a:gd name="adj" fmla="val 3470"/>
            </a:avLst>
          </a:prstGeom>
          <a:noFill/>
          <a:ln w="15240">
            <a:solidFill>
              <a:srgbClr val="D3CCC4"/>
            </a:solidFill>
            <a:prstDash val="solid"/>
          </a:ln>
        </p:spPr>
        <p:txBody>
          <a:bodyPr/>
          <a:lstStyle/>
          <a:p>
            <a:endParaRPr lang="pt-BR"/>
          </a:p>
        </p:txBody>
      </p:sp>
      <p:sp>
        <p:nvSpPr>
          <p:cNvPr id="21" name="Shape 18"/>
          <p:cNvSpPr/>
          <p:nvPr/>
        </p:nvSpPr>
        <p:spPr>
          <a:xfrm>
            <a:off x="7489150" y="3346371"/>
            <a:ext cx="60960" cy="2108240"/>
          </a:xfrm>
          <a:prstGeom prst="roundRect">
            <a:avLst>
              <a:gd name="adj" fmla="val 102558"/>
            </a:avLst>
          </a:prstGeom>
          <a:solidFill>
            <a:srgbClr val="BDA389"/>
          </a:solidFill>
          <a:ln/>
        </p:spPr>
        <p:txBody>
          <a:bodyPr/>
          <a:lstStyle/>
          <a:p>
            <a:endParaRPr lang="pt-BR"/>
          </a:p>
        </p:txBody>
      </p:sp>
      <p:sp>
        <p:nvSpPr>
          <p:cNvPr id="22" name="Text 19"/>
          <p:cNvSpPr/>
          <p:nvPr/>
        </p:nvSpPr>
        <p:spPr>
          <a:xfrm>
            <a:off x="7714178" y="3510439"/>
            <a:ext cx="2197298" cy="232529"/>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Montserrat Semi Bold" pitchFamily="34" charset="0"/>
                <a:ea typeface="Montserrat Semi Bold" pitchFamily="34" charset="-122"/>
                <a:cs typeface="Montserrat Semi Bold" pitchFamily="34" charset="-120"/>
              </a:rPr>
              <a:t>Alocação dos Recursos</a:t>
            </a:r>
            <a:endParaRPr lang="en-US" sz="1450" dirty="0"/>
          </a:p>
        </p:txBody>
      </p:sp>
      <p:sp>
        <p:nvSpPr>
          <p:cNvPr id="23" name="Text 20"/>
          <p:cNvSpPr/>
          <p:nvPr/>
        </p:nvSpPr>
        <p:spPr>
          <a:xfrm>
            <a:off x="7714178" y="3891796"/>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Marketing e aquisição de clientes (35%)</a:t>
            </a:r>
            <a:endParaRPr lang="en-US" sz="1150" dirty="0"/>
          </a:p>
        </p:txBody>
      </p:sp>
      <p:sp>
        <p:nvSpPr>
          <p:cNvPr id="24" name="Text 21"/>
          <p:cNvSpPr/>
          <p:nvPr/>
        </p:nvSpPr>
        <p:spPr>
          <a:xfrm>
            <a:off x="7714178" y="4181951"/>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Ampliação da equipe especializada (25%)</a:t>
            </a:r>
            <a:endParaRPr lang="en-US" sz="1150" dirty="0"/>
          </a:p>
        </p:txBody>
      </p:sp>
      <p:sp>
        <p:nvSpPr>
          <p:cNvPr id="25" name="Text 22"/>
          <p:cNvSpPr/>
          <p:nvPr/>
        </p:nvSpPr>
        <p:spPr>
          <a:xfrm>
            <a:off x="7714178" y="4472107"/>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Desenvolvimento de produtos próprios (20%)</a:t>
            </a:r>
            <a:endParaRPr lang="en-US" sz="1150" dirty="0"/>
          </a:p>
        </p:txBody>
      </p:sp>
      <p:sp>
        <p:nvSpPr>
          <p:cNvPr id="26" name="Text 23"/>
          <p:cNvSpPr/>
          <p:nvPr/>
        </p:nvSpPr>
        <p:spPr>
          <a:xfrm>
            <a:off x="7714178" y="4762262"/>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Tecnologia e infraestrutura (15%)</a:t>
            </a:r>
            <a:endParaRPr lang="en-US" sz="1150" dirty="0"/>
          </a:p>
        </p:txBody>
      </p:sp>
      <p:sp>
        <p:nvSpPr>
          <p:cNvPr id="27" name="Text 24"/>
          <p:cNvSpPr/>
          <p:nvPr/>
        </p:nvSpPr>
        <p:spPr>
          <a:xfrm>
            <a:off x="7714178" y="5052417"/>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Capital de giro (5%)</a:t>
            </a:r>
            <a:endParaRPr lang="en-US" sz="1150" dirty="0"/>
          </a:p>
        </p:txBody>
      </p:sp>
      <p:sp>
        <p:nvSpPr>
          <p:cNvPr id="28" name="Shape 25"/>
          <p:cNvSpPr/>
          <p:nvPr/>
        </p:nvSpPr>
        <p:spPr>
          <a:xfrm>
            <a:off x="7504390" y="5603438"/>
            <a:ext cx="6339840" cy="1818084"/>
          </a:xfrm>
          <a:prstGeom prst="roundRect">
            <a:avLst>
              <a:gd name="adj" fmla="val 4024"/>
            </a:avLst>
          </a:prstGeom>
          <a:noFill/>
          <a:ln w="15240">
            <a:solidFill>
              <a:srgbClr val="D3CCC4"/>
            </a:solidFill>
            <a:prstDash val="solid"/>
          </a:ln>
        </p:spPr>
        <p:txBody>
          <a:bodyPr/>
          <a:lstStyle/>
          <a:p>
            <a:endParaRPr lang="pt-BR"/>
          </a:p>
        </p:txBody>
      </p:sp>
      <p:sp>
        <p:nvSpPr>
          <p:cNvPr id="29" name="Shape 26"/>
          <p:cNvSpPr/>
          <p:nvPr/>
        </p:nvSpPr>
        <p:spPr>
          <a:xfrm>
            <a:off x="7489150" y="5603438"/>
            <a:ext cx="60960" cy="1818084"/>
          </a:xfrm>
          <a:prstGeom prst="roundRect">
            <a:avLst>
              <a:gd name="adj" fmla="val 102558"/>
            </a:avLst>
          </a:prstGeom>
          <a:solidFill>
            <a:srgbClr val="BDA389"/>
          </a:solidFill>
          <a:ln/>
        </p:spPr>
        <p:txBody>
          <a:bodyPr/>
          <a:lstStyle/>
          <a:p>
            <a:endParaRPr lang="pt-BR"/>
          </a:p>
        </p:txBody>
      </p:sp>
      <p:sp>
        <p:nvSpPr>
          <p:cNvPr id="30" name="Text 27"/>
          <p:cNvSpPr/>
          <p:nvPr/>
        </p:nvSpPr>
        <p:spPr>
          <a:xfrm>
            <a:off x="7714178" y="5767507"/>
            <a:ext cx="2316956" cy="232529"/>
          </a:xfrm>
          <a:prstGeom prst="rect">
            <a:avLst/>
          </a:prstGeom>
          <a:noFill/>
          <a:ln/>
        </p:spPr>
        <p:txBody>
          <a:bodyPr wrap="none" lIns="0" tIns="0" rIns="0" bIns="0" rtlCol="0" anchor="t"/>
          <a:lstStyle/>
          <a:p>
            <a:pPr marL="0" indent="0" algn="l">
              <a:lnSpc>
                <a:spcPts val="1800"/>
              </a:lnSpc>
              <a:buNone/>
            </a:pPr>
            <a:r>
              <a:rPr lang="en-US" sz="1450" dirty="0">
                <a:solidFill>
                  <a:srgbClr val="000000"/>
                </a:solidFill>
                <a:latin typeface="Montserrat Semi Bold" pitchFamily="34" charset="0"/>
                <a:ea typeface="Montserrat Semi Bold" pitchFamily="34" charset="-122"/>
                <a:cs typeface="Montserrat Semi Bold" pitchFamily="34" charset="-120"/>
              </a:rPr>
              <a:t>Metas Pós-Investimento</a:t>
            </a:r>
            <a:endParaRPr lang="en-US" sz="1450" dirty="0"/>
          </a:p>
        </p:txBody>
      </p:sp>
      <p:sp>
        <p:nvSpPr>
          <p:cNvPr id="31" name="Text 28"/>
          <p:cNvSpPr/>
          <p:nvPr/>
        </p:nvSpPr>
        <p:spPr>
          <a:xfrm>
            <a:off x="7714178" y="6148864"/>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Receita recorrente de R$30.000/mês em 6 meses</a:t>
            </a:r>
            <a:endParaRPr lang="en-US" sz="1150" dirty="0"/>
          </a:p>
        </p:txBody>
      </p:sp>
      <p:sp>
        <p:nvSpPr>
          <p:cNvPr id="32" name="Text 29"/>
          <p:cNvSpPr/>
          <p:nvPr/>
        </p:nvSpPr>
        <p:spPr>
          <a:xfrm>
            <a:off x="7714178" y="6439019"/>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Agendamento diário completo (80% de ocupação)</a:t>
            </a:r>
            <a:endParaRPr lang="en-US" sz="1150" dirty="0"/>
          </a:p>
        </p:txBody>
      </p:sp>
      <p:sp>
        <p:nvSpPr>
          <p:cNvPr id="33" name="Text 30"/>
          <p:cNvSpPr/>
          <p:nvPr/>
        </p:nvSpPr>
        <p:spPr>
          <a:xfrm>
            <a:off x="7714178" y="6729174"/>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Lançamento da linha de produtos exclusivos</a:t>
            </a:r>
            <a:endParaRPr lang="en-US" sz="1150" dirty="0"/>
          </a:p>
        </p:txBody>
      </p:sp>
      <p:sp>
        <p:nvSpPr>
          <p:cNvPr id="34" name="Text 31"/>
          <p:cNvSpPr/>
          <p:nvPr/>
        </p:nvSpPr>
        <p:spPr>
          <a:xfrm>
            <a:off x="7714178" y="7019330"/>
            <a:ext cx="5965984" cy="238125"/>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000000"/>
                </a:solidFill>
                <a:latin typeface="Open Sans Bold" pitchFamily="34" charset="0"/>
                <a:ea typeface="Open Sans Bold" pitchFamily="34" charset="-122"/>
                <a:cs typeface="Open Sans Bold" pitchFamily="34" charset="-120"/>
              </a:rPr>
              <a:t>Desenvolvimento da plataforma digital</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51021"/>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DCB867"/>
                </a:solidFill>
                <a:latin typeface="Montserrat Semi Bold" pitchFamily="34" charset="0"/>
                <a:ea typeface="Montserrat Semi Bold" pitchFamily="34" charset="-122"/>
                <a:cs typeface="Montserrat Semi Bold" pitchFamily="34" charset="-120"/>
              </a:rPr>
              <a:t>Contato</a:t>
            </a:r>
            <a:endParaRPr lang="en-US" sz="3100" dirty="0"/>
          </a:p>
        </p:txBody>
      </p:sp>
      <p:pic>
        <p:nvPicPr>
          <p:cNvPr id="4" name="Image 1" descr="preencoded.png"/>
          <p:cNvPicPr>
            <a:picLocks noChangeAspect="1"/>
          </p:cNvPicPr>
          <p:nvPr/>
        </p:nvPicPr>
        <p:blipFill>
          <a:blip r:embed="rId4"/>
          <a:stretch>
            <a:fillRect/>
          </a:stretch>
        </p:blipFill>
        <p:spPr>
          <a:xfrm>
            <a:off x="6280190" y="1285280"/>
            <a:ext cx="396835" cy="396835"/>
          </a:xfrm>
          <a:prstGeom prst="rect">
            <a:avLst/>
          </a:prstGeom>
        </p:spPr>
      </p:pic>
      <p:sp>
        <p:nvSpPr>
          <p:cNvPr id="5" name="Text 1"/>
          <p:cNvSpPr/>
          <p:nvPr/>
        </p:nvSpPr>
        <p:spPr>
          <a:xfrm>
            <a:off x="6280190" y="188047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FFFFF"/>
                </a:solidFill>
                <a:latin typeface="Montserrat Semi Bold" pitchFamily="34" charset="0"/>
                <a:ea typeface="Montserrat Semi Bold" pitchFamily="34" charset="-122"/>
                <a:cs typeface="Montserrat Semi Bold" pitchFamily="34" charset="-120"/>
              </a:rPr>
              <a:t>Site</a:t>
            </a:r>
            <a:endParaRPr lang="en-US" sz="1550" dirty="0"/>
          </a:p>
        </p:txBody>
      </p:sp>
      <p:sp>
        <p:nvSpPr>
          <p:cNvPr id="6" name="Text 2"/>
          <p:cNvSpPr/>
          <p:nvPr/>
        </p:nvSpPr>
        <p:spPr>
          <a:xfrm>
            <a:off x="6280190" y="2223730"/>
            <a:ext cx="7556421" cy="254079"/>
          </a:xfrm>
          <a:prstGeom prst="rect">
            <a:avLst/>
          </a:prstGeom>
          <a:noFill/>
          <a:ln/>
        </p:spPr>
        <p:txBody>
          <a:bodyPr wrap="none" lIns="0" tIns="0" rIns="0" bIns="0" rtlCol="0" anchor="t"/>
          <a:lstStyle/>
          <a:p>
            <a:pPr marL="0" indent="0" algn="l">
              <a:lnSpc>
                <a:spcPts val="2000"/>
              </a:lnSpc>
              <a:buNone/>
            </a:pPr>
            <a:r>
              <a:rPr lang="en-US" sz="1250" b="1" u="sng" dirty="0">
                <a:solidFill>
                  <a:srgbClr val="BDA389"/>
                </a:solidFill>
                <a:latin typeface="Open Sans Bold" pitchFamily="34" charset="0"/>
                <a:ea typeface="Open Sans Bold" pitchFamily="34" charset="-122"/>
                <a:cs typeface="Open Sans Bold" pitchFamily="34" charset="-120"/>
                <a:hlinkClick r:id="rId5">
                  <a:extLst>
                    <a:ext uri="{A12FA001-AC4F-418D-AE19-62706E023703}">
                      <ahyp:hlinkClr xmlns:ahyp="http://schemas.microsoft.com/office/drawing/2018/hyperlinkcolor" val="tx"/>
                    </a:ext>
                  </a:extLst>
                </a:hlinkClick>
              </a:rPr>
              <a:t>www.olibanovip.com.br</a:t>
            </a:r>
            <a:endParaRPr lang="en-US" sz="1250" dirty="0"/>
          </a:p>
        </p:txBody>
      </p:sp>
      <p:pic>
        <p:nvPicPr>
          <p:cNvPr id="7" name="Image 2" descr="preencoded.png"/>
          <p:cNvPicPr>
            <a:picLocks noChangeAspect="1"/>
          </p:cNvPicPr>
          <p:nvPr/>
        </p:nvPicPr>
        <p:blipFill>
          <a:blip r:embed="rId6"/>
          <a:stretch>
            <a:fillRect/>
          </a:stretch>
        </p:blipFill>
        <p:spPr>
          <a:xfrm>
            <a:off x="6280190" y="2874645"/>
            <a:ext cx="396835" cy="396835"/>
          </a:xfrm>
          <a:prstGeom prst="rect">
            <a:avLst/>
          </a:prstGeom>
        </p:spPr>
      </p:pic>
      <p:sp>
        <p:nvSpPr>
          <p:cNvPr id="8" name="Text 3"/>
          <p:cNvSpPr/>
          <p:nvPr/>
        </p:nvSpPr>
        <p:spPr>
          <a:xfrm>
            <a:off x="6280190" y="346983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FFFFF"/>
                </a:solidFill>
                <a:latin typeface="Montserrat Semi Bold" pitchFamily="34" charset="0"/>
                <a:ea typeface="Montserrat Semi Bold" pitchFamily="34" charset="-122"/>
                <a:cs typeface="Montserrat Semi Bold" pitchFamily="34" charset="-120"/>
              </a:rPr>
              <a:t>Email</a:t>
            </a:r>
            <a:endParaRPr lang="en-US" sz="1550" dirty="0"/>
          </a:p>
        </p:txBody>
      </p:sp>
      <p:sp>
        <p:nvSpPr>
          <p:cNvPr id="9" name="Text 4"/>
          <p:cNvSpPr/>
          <p:nvPr/>
        </p:nvSpPr>
        <p:spPr>
          <a:xfrm>
            <a:off x="6280190" y="3813096"/>
            <a:ext cx="7556421" cy="254079"/>
          </a:xfrm>
          <a:prstGeom prst="rect">
            <a:avLst/>
          </a:prstGeom>
          <a:noFill/>
          <a:ln/>
        </p:spPr>
        <p:txBody>
          <a:bodyPr wrap="none" lIns="0" tIns="0" rIns="0" bIns="0" rtlCol="0" anchor="t"/>
          <a:lstStyle/>
          <a:p>
            <a:pPr marL="0" indent="0" algn="l">
              <a:lnSpc>
                <a:spcPts val="2000"/>
              </a:lnSpc>
              <a:buNone/>
            </a:pPr>
            <a:r>
              <a:rPr lang="en-US" sz="1250" b="1" u="sng" dirty="0">
                <a:solidFill>
                  <a:srgbClr val="BDA389"/>
                </a:solidFill>
                <a:latin typeface="Open Sans Bold" pitchFamily="34" charset="0"/>
                <a:ea typeface="Open Sans Bold" pitchFamily="34" charset="-122"/>
                <a:cs typeface="Open Sans Bold" pitchFamily="34" charset="-120"/>
                <a:hlinkClick r:id="rId7">
                  <a:extLst>
                    <a:ext uri="{A12FA001-AC4F-418D-AE19-62706E023703}">
                      <ahyp:hlinkClr xmlns:ahyp="http://schemas.microsoft.com/office/drawing/2018/hyperlinkcolor" val="tx"/>
                    </a:ext>
                  </a:extLst>
                </a:hlinkClick>
              </a:rPr>
              <a:t>contato@olibanovip.com.br</a:t>
            </a:r>
            <a:endParaRPr lang="en-US" sz="1250" dirty="0"/>
          </a:p>
        </p:txBody>
      </p:sp>
      <p:pic>
        <p:nvPicPr>
          <p:cNvPr id="10" name="Image 3" descr="preencoded.png"/>
          <p:cNvPicPr>
            <a:picLocks noChangeAspect="1"/>
          </p:cNvPicPr>
          <p:nvPr/>
        </p:nvPicPr>
        <p:blipFill>
          <a:blip r:embed="rId8"/>
          <a:stretch>
            <a:fillRect/>
          </a:stretch>
        </p:blipFill>
        <p:spPr>
          <a:xfrm>
            <a:off x="6280190" y="4464010"/>
            <a:ext cx="396835" cy="396835"/>
          </a:xfrm>
          <a:prstGeom prst="rect">
            <a:avLst/>
          </a:prstGeom>
        </p:spPr>
      </p:pic>
      <p:sp>
        <p:nvSpPr>
          <p:cNvPr id="11" name="Text 5"/>
          <p:cNvSpPr/>
          <p:nvPr/>
        </p:nvSpPr>
        <p:spPr>
          <a:xfrm>
            <a:off x="6280190" y="5059204"/>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FFFFF"/>
                </a:solidFill>
                <a:latin typeface="Montserrat Semi Bold" pitchFamily="34" charset="0"/>
                <a:ea typeface="Montserrat Semi Bold" pitchFamily="34" charset="-122"/>
                <a:cs typeface="Montserrat Semi Bold" pitchFamily="34" charset="-120"/>
              </a:rPr>
              <a:t>Instagram</a:t>
            </a:r>
            <a:endParaRPr lang="en-US" sz="1550" dirty="0"/>
          </a:p>
        </p:txBody>
      </p:sp>
      <p:sp>
        <p:nvSpPr>
          <p:cNvPr id="12" name="Text 6"/>
          <p:cNvSpPr/>
          <p:nvPr/>
        </p:nvSpPr>
        <p:spPr>
          <a:xfrm>
            <a:off x="6280190" y="5402461"/>
            <a:ext cx="7556421" cy="254079"/>
          </a:xfrm>
          <a:prstGeom prst="rect">
            <a:avLst/>
          </a:prstGeom>
          <a:noFill/>
          <a:ln/>
        </p:spPr>
        <p:txBody>
          <a:bodyPr wrap="none" lIns="0" tIns="0" rIns="0" bIns="0" rtlCol="0" anchor="t"/>
          <a:lstStyle/>
          <a:p>
            <a:pPr marL="0" indent="0" algn="l">
              <a:lnSpc>
                <a:spcPts val="2000"/>
              </a:lnSpc>
              <a:buNone/>
            </a:pPr>
            <a:r>
              <a:rPr lang="en-US" sz="1250" b="1" dirty="0">
                <a:solidFill>
                  <a:srgbClr val="FFFFFF"/>
                </a:solidFill>
                <a:latin typeface="Open Sans Bold" pitchFamily="34" charset="0"/>
                <a:ea typeface="Open Sans Bold" pitchFamily="34" charset="-122"/>
                <a:cs typeface="Open Sans Bold" pitchFamily="34" charset="-120"/>
              </a:rPr>
              <a:t>@olibanovip</a:t>
            </a:r>
            <a:endParaRPr lang="en-US" sz="1250" dirty="0"/>
          </a:p>
        </p:txBody>
      </p:sp>
      <p:pic>
        <p:nvPicPr>
          <p:cNvPr id="13" name="Image 4" descr="preencoded.png"/>
          <p:cNvPicPr>
            <a:picLocks noChangeAspect="1"/>
          </p:cNvPicPr>
          <p:nvPr/>
        </p:nvPicPr>
        <p:blipFill>
          <a:blip r:embed="rId9"/>
          <a:stretch>
            <a:fillRect/>
          </a:stretch>
        </p:blipFill>
        <p:spPr>
          <a:xfrm>
            <a:off x="6280190" y="6053376"/>
            <a:ext cx="396835" cy="396835"/>
          </a:xfrm>
          <a:prstGeom prst="rect">
            <a:avLst/>
          </a:prstGeom>
        </p:spPr>
      </p:pic>
      <p:sp>
        <p:nvSpPr>
          <p:cNvPr id="14" name="Text 7"/>
          <p:cNvSpPr/>
          <p:nvPr/>
        </p:nvSpPr>
        <p:spPr>
          <a:xfrm>
            <a:off x="6280190" y="6648569"/>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FFFFF"/>
                </a:solidFill>
                <a:latin typeface="Montserrat Semi Bold" pitchFamily="34" charset="0"/>
                <a:ea typeface="Montserrat Semi Bold" pitchFamily="34" charset="-122"/>
                <a:cs typeface="Montserrat Semi Bold" pitchFamily="34" charset="-120"/>
              </a:rPr>
              <a:t>WhatsApp</a:t>
            </a:r>
            <a:endParaRPr lang="en-US" sz="1550" dirty="0"/>
          </a:p>
        </p:txBody>
      </p:sp>
      <p:sp>
        <p:nvSpPr>
          <p:cNvPr id="15" name="Text 8"/>
          <p:cNvSpPr/>
          <p:nvPr/>
        </p:nvSpPr>
        <p:spPr>
          <a:xfrm>
            <a:off x="6280190" y="6991826"/>
            <a:ext cx="7556421" cy="254079"/>
          </a:xfrm>
          <a:prstGeom prst="rect">
            <a:avLst/>
          </a:prstGeom>
          <a:noFill/>
          <a:ln/>
        </p:spPr>
        <p:txBody>
          <a:bodyPr wrap="none" lIns="0" tIns="0" rIns="0" bIns="0" rtlCol="0" anchor="t"/>
          <a:lstStyle/>
          <a:p>
            <a:pPr marL="0" indent="0" algn="l">
              <a:lnSpc>
                <a:spcPts val="2000"/>
              </a:lnSpc>
              <a:buNone/>
            </a:pPr>
            <a:r>
              <a:rPr lang="en-US" sz="1250" b="1" dirty="0">
                <a:solidFill>
                  <a:srgbClr val="FFFFFF"/>
                </a:solidFill>
                <a:latin typeface="Open Sans Bold" pitchFamily="34" charset="0"/>
                <a:ea typeface="Open Sans Bold" pitchFamily="34" charset="-122"/>
                <a:cs typeface="Open Sans Bold" pitchFamily="34" charset="-120"/>
              </a:rPr>
              <a:t>(51) 99362-2621</a:t>
            </a:r>
            <a:endParaRPr lang="en-US" sz="1250" dirty="0"/>
          </a:p>
        </p:txBody>
      </p:sp>
      <p:sp>
        <p:nvSpPr>
          <p:cNvPr id="16" name="Text 9"/>
          <p:cNvSpPr/>
          <p:nvPr/>
        </p:nvSpPr>
        <p:spPr>
          <a:xfrm>
            <a:off x="6280190" y="7424499"/>
            <a:ext cx="7556421" cy="254079"/>
          </a:xfrm>
          <a:prstGeom prst="rect">
            <a:avLst/>
          </a:prstGeom>
          <a:noFill/>
          <a:ln/>
        </p:spPr>
        <p:txBody>
          <a:bodyPr wrap="none" lIns="0" tIns="0" rIns="0" bIns="0" rtlCol="0" anchor="t"/>
          <a:lstStyle/>
          <a:p>
            <a:pPr marL="0" indent="0" algn="l">
              <a:lnSpc>
                <a:spcPts val="2000"/>
              </a:lnSpc>
              <a:buNone/>
            </a:pPr>
            <a:r>
              <a:rPr lang="en-US" sz="1250" b="1" dirty="0">
                <a:solidFill>
                  <a:srgbClr val="FFFFFF"/>
                </a:solidFill>
                <a:latin typeface="Open Sans Bold" pitchFamily="34" charset="0"/>
                <a:ea typeface="Open Sans Bold" pitchFamily="34" charset="-122"/>
                <a:cs typeface="Open Sans Bold" pitchFamily="34" charset="-120"/>
              </a:rPr>
              <a:t>Transforme sua jornada de bem-estar com a experiência sensorial premium do OLÍBANO.</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56153"/>
            <a:ext cx="4465558" cy="558165"/>
          </a:xfrm>
          <a:prstGeom prst="rect">
            <a:avLst/>
          </a:prstGeom>
          <a:noFill/>
          <a:ln/>
        </p:spPr>
        <p:txBody>
          <a:bodyPr wrap="none" lIns="0" tIns="0" rIns="0" bIns="0" rtlCol="0" anchor="t"/>
          <a:lstStyle/>
          <a:p>
            <a:pPr marL="0" indent="0" algn="l">
              <a:lnSpc>
                <a:spcPts val="4350"/>
              </a:lnSpc>
              <a:buNone/>
            </a:pPr>
            <a:r>
              <a:rPr lang="en-US" sz="3500" dirty="0">
                <a:solidFill>
                  <a:srgbClr val="000000"/>
                </a:solidFill>
                <a:latin typeface="Montserrat Semi Bold" pitchFamily="34" charset="0"/>
                <a:ea typeface="Montserrat Semi Bold" pitchFamily="34" charset="-122"/>
                <a:cs typeface="Montserrat Semi Bold" pitchFamily="34" charset="-120"/>
              </a:rPr>
              <a:t>O Problema</a:t>
            </a:r>
            <a:endParaRPr lang="en-US" sz="3500" dirty="0"/>
          </a:p>
        </p:txBody>
      </p:sp>
      <p:sp>
        <p:nvSpPr>
          <p:cNvPr id="4" name="Text 1"/>
          <p:cNvSpPr/>
          <p:nvPr/>
        </p:nvSpPr>
        <p:spPr>
          <a:xfrm>
            <a:off x="6280190" y="1482209"/>
            <a:ext cx="7556421" cy="571500"/>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Open Sans Bold" pitchFamily="34" charset="0"/>
                <a:ea typeface="Open Sans Bold" pitchFamily="34" charset="-122"/>
                <a:cs typeface="Open Sans Bold" pitchFamily="34" charset="-120"/>
              </a:rPr>
              <a:t>O mercado de bem-estar em Porto Alegre apresenta uma lacuna significativa no segmento premium. Nossa análise identificou que:</a:t>
            </a:r>
            <a:endParaRPr lang="en-US" sz="1400" dirty="0"/>
          </a:p>
        </p:txBody>
      </p:sp>
      <p:sp>
        <p:nvSpPr>
          <p:cNvPr id="5" name="Shape 2"/>
          <p:cNvSpPr/>
          <p:nvPr/>
        </p:nvSpPr>
        <p:spPr>
          <a:xfrm>
            <a:off x="6280190" y="2254567"/>
            <a:ext cx="3688913" cy="2466261"/>
          </a:xfrm>
          <a:prstGeom prst="roundRect">
            <a:avLst>
              <a:gd name="adj" fmla="val 3042"/>
            </a:avLst>
          </a:prstGeom>
          <a:solidFill>
            <a:srgbClr val="69683B"/>
          </a:solidFill>
          <a:ln w="7620">
            <a:solidFill>
              <a:srgbClr val="828154"/>
            </a:solidFill>
            <a:prstDash val="solid"/>
          </a:ln>
        </p:spPr>
        <p:txBody>
          <a:bodyPr/>
          <a:lstStyle/>
          <a:p>
            <a:endParaRPr lang="pt-BR"/>
          </a:p>
        </p:txBody>
      </p:sp>
      <p:sp>
        <p:nvSpPr>
          <p:cNvPr id="6" name="Text 3"/>
          <p:cNvSpPr/>
          <p:nvPr/>
        </p:nvSpPr>
        <p:spPr>
          <a:xfrm>
            <a:off x="6466403" y="2440781"/>
            <a:ext cx="3316486" cy="557927"/>
          </a:xfrm>
          <a:prstGeom prst="rect">
            <a:avLst/>
          </a:prstGeom>
          <a:noFill/>
          <a:ln/>
        </p:spPr>
        <p:txBody>
          <a:bodyPr wrap="square" lIns="0" tIns="0" rIns="0" bIns="0" rtlCol="0" anchor="t"/>
          <a:lstStyle/>
          <a:p>
            <a:pPr marL="0" indent="0" algn="l">
              <a:lnSpc>
                <a:spcPts val="2150"/>
              </a:lnSpc>
              <a:buNone/>
            </a:pPr>
            <a:r>
              <a:rPr lang="en-US" sz="1750" dirty="0">
                <a:solidFill>
                  <a:srgbClr val="FFFFFF"/>
                </a:solidFill>
                <a:latin typeface="Montserrat Semi Bold" pitchFamily="34" charset="0"/>
                <a:ea typeface="Montserrat Semi Bold" pitchFamily="34" charset="-122"/>
                <a:cs typeface="Montserrat Semi Bold" pitchFamily="34" charset="-120"/>
              </a:rPr>
              <a:t>Carência de Opções Premium</a:t>
            </a:r>
            <a:endParaRPr lang="en-US" sz="1750" dirty="0"/>
          </a:p>
        </p:txBody>
      </p:sp>
      <p:sp>
        <p:nvSpPr>
          <p:cNvPr id="7" name="Text 4"/>
          <p:cNvSpPr/>
          <p:nvPr/>
        </p:nvSpPr>
        <p:spPr>
          <a:xfrm>
            <a:off x="6466403" y="3105864"/>
            <a:ext cx="3316486" cy="1428750"/>
          </a:xfrm>
          <a:prstGeom prst="rect">
            <a:avLst/>
          </a:prstGeom>
          <a:noFill/>
          <a:ln/>
        </p:spPr>
        <p:txBody>
          <a:bodyPr wrap="square" lIns="0" tIns="0" rIns="0" bIns="0" rtlCol="0" anchor="t"/>
          <a:lstStyle/>
          <a:p>
            <a:pPr marL="0" indent="0" algn="l">
              <a:lnSpc>
                <a:spcPts val="2250"/>
              </a:lnSpc>
              <a:buNone/>
            </a:pPr>
            <a:r>
              <a:rPr lang="en-US" sz="1400" b="1" dirty="0">
                <a:solidFill>
                  <a:srgbClr val="FFFFFF"/>
                </a:solidFill>
                <a:latin typeface="Open Sans Bold" pitchFamily="34" charset="0"/>
                <a:ea typeface="Open Sans Bold" pitchFamily="34" charset="-122"/>
                <a:cs typeface="Open Sans Bold" pitchFamily="34" charset="-120"/>
              </a:rPr>
              <a:t>Falta de serviços verdadeiramente exclusivos que atendam ao público de alto padrão da capital gaúcha, criando uma oportunidade inexplorada no mercado.</a:t>
            </a:r>
            <a:endParaRPr lang="en-US" sz="1400" dirty="0"/>
          </a:p>
        </p:txBody>
      </p:sp>
      <p:sp>
        <p:nvSpPr>
          <p:cNvPr id="8" name="Shape 5"/>
          <p:cNvSpPr/>
          <p:nvPr/>
        </p:nvSpPr>
        <p:spPr>
          <a:xfrm>
            <a:off x="10147697" y="2254567"/>
            <a:ext cx="3688913" cy="2466261"/>
          </a:xfrm>
          <a:prstGeom prst="roundRect">
            <a:avLst>
              <a:gd name="adj" fmla="val 3042"/>
            </a:avLst>
          </a:prstGeom>
          <a:solidFill>
            <a:srgbClr val="AC4E15"/>
          </a:solidFill>
          <a:ln w="7620">
            <a:solidFill>
              <a:srgbClr val="C5672E"/>
            </a:solidFill>
            <a:prstDash val="solid"/>
          </a:ln>
        </p:spPr>
        <p:txBody>
          <a:bodyPr/>
          <a:lstStyle/>
          <a:p>
            <a:endParaRPr lang="pt-BR"/>
          </a:p>
        </p:txBody>
      </p:sp>
      <p:sp>
        <p:nvSpPr>
          <p:cNvPr id="9" name="Text 6"/>
          <p:cNvSpPr/>
          <p:nvPr/>
        </p:nvSpPr>
        <p:spPr>
          <a:xfrm>
            <a:off x="10333911" y="2440781"/>
            <a:ext cx="3200400" cy="278963"/>
          </a:xfrm>
          <a:prstGeom prst="rect">
            <a:avLst/>
          </a:prstGeom>
          <a:noFill/>
          <a:ln/>
        </p:spPr>
        <p:txBody>
          <a:bodyPr wrap="none" lIns="0" tIns="0" rIns="0" bIns="0" rtlCol="0" anchor="t"/>
          <a:lstStyle/>
          <a:p>
            <a:pPr marL="0" indent="0" algn="l">
              <a:lnSpc>
                <a:spcPts val="2150"/>
              </a:lnSpc>
              <a:buNone/>
            </a:pPr>
            <a:r>
              <a:rPr lang="en-US" sz="1750" dirty="0">
                <a:solidFill>
                  <a:srgbClr val="FFFFFF"/>
                </a:solidFill>
                <a:latin typeface="Montserrat Semi Bold" pitchFamily="34" charset="0"/>
                <a:ea typeface="Montserrat Semi Bold" pitchFamily="34" charset="-122"/>
                <a:cs typeface="Montserrat Semi Bold" pitchFamily="34" charset="-120"/>
              </a:rPr>
              <a:t>Ausência de Personalização</a:t>
            </a:r>
            <a:endParaRPr lang="en-US" sz="1750" dirty="0"/>
          </a:p>
        </p:txBody>
      </p:sp>
      <p:sp>
        <p:nvSpPr>
          <p:cNvPr id="10" name="Text 7"/>
          <p:cNvSpPr/>
          <p:nvPr/>
        </p:nvSpPr>
        <p:spPr>
          <a:xfrm>
            <a:off x="10333911" y="2826901"/>
            <a:ext cx="3316486" cy="1428750"/>
          </a:xfrm>
          <a:prstGeom prst="rect">
            <a:avLst/>
          </a:prstGeom>
          <a:noFill/>
          <a:ln/>
        </p:spPr>
        <p:txBody>
          <a:bodyPr wrap="square" lIns="0" tIns="0" rIns="0" bIns="0" rtlCol="0" anchor="t"/>
          <a:lstStyle/>
          <a:p>
            <a:pPr marL="0" indent="0" algn="l">
              <a:lnSpc>
                <a:spcPts val="2250"/>
              </a:lnSpc>
              <a:buNone/>
            </a:pPr>
            <a:r>
              <a:rPr lang="en-US" sz="1400" b="1" dirty="0">
                <a:solidFill>
                  <a:srgbClr val="FFFFFF"/>
                </a:solidFill>
                <a:latin typeface="Open Sans Bold" pitchFamily="34" charset="0"/>
                <a:ea typeface="Open Sans Bold" pitchFamily="34" charset="-122"/>
                <a:cs typeface="Open Sans Bold" pitchFamily="34" charset="-120"/>
              </a:rPr>
              <a:t>Spas tradicionais oferecem experiências padronizadas, sem considerar as necessidades individuais e específicas de cada cliente.</a:t>
            </a:r>
            <a:endParaRPr lang="en-US" sz="1400" dirty="0"/>
          </a:p>
        </p:txBody>
      </p:sp>
      <p:sp>
        <p:nvSpPr>
          <p:cNvPr id="11" name="Shape 8"/>
          <p:cNvSpPr/>
          <p:nvPr/>
        </p:nvSpPr>
        <p:spPr>
          <a:xfrm>
            <a:off x="6280190" y="4899422"/>
            <a:ext cx="7556421" cy="1615797"/>
          </a:xfrm>
          <a:prstGeom prst="roundRect">
            <a:avLst>
              <a:gd name="adj" fmla="val 4643"/>
            </a:avLst>
          </a:prstGeom>
          <a:solidFill>
            <a:srgbClr val="354037"/>
          </a:solidFill>
          <a:ln w="7620">
            <a:solidFill>
              <a:srgbClr val="4E5950"/>
            </a:solidFill>
            <a:prstDash val="solid"/>
          </a:ln>
        </p:spPr>
        <p:txBody>
          <a:bodyPr/>
          <a:lstStyle/>
          <a:p>
            <a:endParaRPr lang="pt-BR"/>
          </a:p>
        </p:txBody>
      </p:sp>
      <p:sp>
        <p:nvSpPr>
          <p:cNvPr id="12" name="Text 9"/>
          <p:cNvSpPr/>
          <p:nvPr/>
        </p:nvSpPr>
        <p:spPr>
          <a:xfrm>
            <a:off x="6466403" y="5085636"/>
            <a:ext cx="2992398" cy="278963"/>
          </a:xfrm>
          <a:prstGeom prst="rect">
            <a:avLst/>
          </a:prstGeom>
          <a:noFill/>
          <a:ln/>
        </p:spPr>
        <p:txBody>
          <a:bodyPr wrap="none" lIns="0" tIns="0" rIns="0" bIns="0" rtlCol="0" anchor="t"/>
          <a:lstStyle/>
          <a:p>
            <a:pPr marL="0" indent="0" algn="l">
              <a:lnSpc>
                <a:spcPts val="2150"/>
              </a:lnSpc>
              <a:buNone/>
            </a:pPr>
            <a:r>
              <a:rPr lang="en-US" sz="1750" dirty="0">
                <a:solidFill>
                  <a:srgbClr val="FFFFFF"/>
                </a:solidFill>
                <a:latin typeface="Montserrat Semi Bold" pitchFamily="34" charset="0"/>
                <a:ea typeface="Montserrat Semi Bold" pitchFamily="34" charset="-122"/>
                <a:cs typeface="Montserrat Semi Bold" pitchFamily="34" charset="-120"/>
              </a:rPr>
              <a:t>Abordagem Fragmentada</a:t>
            </a:r>
            <a:endParaRPr lang="en-US" sz="1750" dirty="0"/>
          </a:p>
        </p:txBody>
      </p:sp>
      <p:sp>
        <p:nvSpPr>
          <p:cNvPr id="13" name="Text 10"/>
          <p:cNvSpPr/>
          <p:nvPr/>
        </p:nvSpPr>
        <p:spPr>
          <a:xfrm>
            <a:off x="6466403" y="5471755"/>
            <a:ext cx="7183993" cy="857250"/>
          </a:xfrm>
          <a:prstGeom prst="rect">
            <a:avLst/>
          </a:prstGeom>
          <a:noFill/>
          <a:ln/>
        </p:spPr>
        <p:txBody>
          <a:bodyPr wrap="square" lIns="0" tIns="0" rIns="0" bIns="0" rtlCol="0" anchor="t"/>
          <a:lstStyle/>
          <a:p>
            <a:pPr marL="0" indent="0" algn="l">
              <a:lnSpc>
                <a:spcPts val="2250"/>
              </a:lnSpc>
              <a:buNone/>
            </a:pPr>
            <a:r>
              <a:rPr lang="en-US" sz="1400" b="1" dirty="0">
                <a:solidFill>
                  <a:srgbClr val="FFFFFF"/>
                </a:solidFill>
                <a:latin typeface="Open Sans Bold" pitchFamily="34" charset="0"/>
                <a:ea typeface="Open Sans Bold" pitchFamily="34" charset="-122"/>
                <a:cs typeface="Open Sans Bold" pitchFamily="34" charset="-120"/>
              </a:rPr>
              <a:t>Clínicas médicas convencionais concentram-se apenas nos aspectos físicos, negligenciando as dimensões emocional e energética essenciais para o bem-estar completo.</a:t>
            </a:r>
            <a:endParaRPr lang="en-US" sz="1400" dirty="0"/>
          </a:p>
        </p:txBody>
      </p:sp>
      <p:sp>
        <p:nvSpPr>
          <p:cNvPr id="14" name="Text 11"/>
          <p:cNvSpPr/>
          <p:nvPr/>
        </p:nvSpPr>
        <p:spPr>
          <a:xfrm>
            <a:off x="6280190" y="6716078"/>
            <a:ext cx="7556421" cy="857250"/>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Open Sans Bold" pitchFamily="34" charset="0"/>
                <a:ea typeface="Open Sans Bold" pitchFamily="34" charset="-122"/>
                <a:cs typeface="Open Sans Bold" pitchFamily="34" charset="-120"/>
              </a:rPr>
              <a:t>Esta lacuna representa uma oportunidade para introduzir um conceito inovador e holístico no mercado de bem-estar premium, que integre cuidados físicos, emocionais e energéticos em uma experiência verdadeiramente transformadora.</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547568"/>
            <a:ext cx="3965734" cy="495657"/>
          </a:xfrm>
          <a:prstGeom prst="rect">
            <a:avLst/>
          </a:prstGeom>
          <a:noFill/>
          <a:ln/>
        </p:spPr>
        <p:txBody>
          <a:bodyPr wrap="none" lIns="0" tIns="0" rIns="0" bIns="0" rtlCol="0" anchor="t"/>
          <a:lstStyle/>
          <a:p>
            <a:pPr marL="0" indent="0" algn="l">
              <a:lnSpc>
                <a:spcPts val="3900"/>
              </a:lnSpc>
              <a:buNone/>
            </a:pPr>
            <a:r>
              <a:rPr lang="en-US" sz="3100" dirty="0">
                <a:solidFill>
                  <a:srgbClr val="000000"/>
                </a:solidFill>
                <a:latin typeface="Montserrat Semi Bold" pitchFamily="34" charset="0"/>
                <a:ea typeface="Montserrat Semi Bold" pitchFamily="34" charset="-122"/>
                <a:cs typeface="Montserrat Semi Bold" pitchFamily="34" charset="-120"/>
              </a:rPr>
              <a:t>A Solução</a:t>
            </a:r>
            <a:endParaRPr lang="en-US" sz="3100" dirty="0"/>
          </a:p>
        </p:txBody>
      </p:sp>
      <p:sp>
        <p:nvSpPr>
          <p:cNvPr id="3" name="Text 1"/>
          <p:cNvSpPr/>
          <p:nvPr/>
        </p:nvSpPr>
        <p:spPr>
          <a:xfrm>
            <a:off x="793075" y="1423868"/>
            <a:ext cx="7671673" cy="761167"/>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A OLÍBANO apresenta uma proposta revolucionária para o mercado de bem-estar premium em Porto Alegre, unindo tecnologia de ponta, diagnósticos personalizados e atendimento exclusivo em um ambiente sofisticado e acolhedor.</a:t>
            </a:r>
            <a:endParaRPr lang="en-US" sz="1200" dirty="0"/>
          </a:p>
        </p:txBody>
      </p:sp>
      <p:sp>
        <p:nvSpPr>
          <p:cNvPr id="4" name="Shape 2"/>
          <p:cNvSpPr/>
          <p:nvPr/>
        </p:nvSpPr>
        <p:spPr>
          <a:xfrm>
            <a:off x="793075" y="2578418"/>
            <a:ext cx="3756541" cy="91440"/>
          </a:xfrm>
          <a:prstGeom prst="roundRect">
            <a:avLst>
              <a:gd name="adj" fmla="val 72863"/>
            </a:avLst>
          </a:prstGeom>
          <a:solidFill>
            <a:srgbClr val="BDA389"/>
          </a:solidFill>
          <a:ln/>
        </p:spPr>
        <p:txBody>
          <a:bodyPr/>
          <a:lstStyle/>
          <a:p>
            <a:endParaRPr lang="pt-BR"/>
          </a:p>
        </p:txBody>
      </p:sp>
      <p:sp>
        <p:nvSpPr>
          <p:cNvPr id="5" name="Shape 3"/>
          <p:cNvSpPr/>
          <p:nvPr/>
        </p:nvSpPr>
        <p:spPr>
          <a:xfrm>
            <a:off x="2433340" y="2363391"/>
            <a:ext cx="475893" cy="475893"/>
          </a:xfrm>
          <a:prstGeom prst="roundRect">
            <a:avLst>
              <a:gd name="adj" fmla="val 192144"/>
            </a:avLst>
          </a:prstGeom>
          <a:solidFill>
            <a:srgbClr val="BDA389"/>
          </a:solidFill>
          <a:ln/>
        </p:spPr>
        <p:txBody>
          <a:bodyPr/>
          <a:lstStyle/>
          <a:p>
            <a:endParaRPr lang="pt-BR"/>
          </a:p>
        </p:txBody>
      </p:sp>
      <p:sp>
        <p:nvSpPr>
          <p:cNvPr id="6" name="Text 4"/>
          <p:cNvSpPr/>
          <p:nvPr/>
        </p:nvSpPr>
        <p:spPr>
          <a:xfrm>
            <a:off x="2576096" y="2482334"/>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Montserrat Semi Bold" pitchFamily="34" charset="0"/>
                <a:ea typeface="Montserrat Semi Bold" pitchFamily="34" charset="-122"/>
                <a:cs typeface="Montserrat Semi Bold" pitchFamily="34" charset="-120"/>
              </a:rPr>
              <a:t>1</a:t>
            </a:r>
            <a:endParaRPr lang="en-US" sz="1450" dirty="0"/>
          </a:p>
        </p:txBody>
      </p:sp>
      <p:sp>
        <p:nvSpPr>
          <p:cNvPr id="7" name="Text 5"/>
          <p:cNvSpPr/>
          <p:nvPr/>
        </p:nvSpPr>
        <p:spPr>
          <a:xfrm>
            <a:off x="974527" y="2997756"/>
            <a:ext cx="2736294" cy="247769"/>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Jornada Sensorial Imersiva</a:t>
            </a:r>
            <a:endParaRPr lang="en-US" sz="1550" dirty="0"/>
          </a:p>
        </p:txBody>
      </p:sp>
      <p:sp>
        <p:nvSpPr>
          <p:cNvPr id="8" name="Text 6"/>
          <p:cNvSpPr/>
          <p:nvPr/>
        </p:nvSpPr>
        <p:spPr>
          <a:xfrm>
            <a:off x="974527" y="3404116"/>
            <a:ext cx="3393638" cy="1776055"/>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Combinamos tecnologias avançadas como cápsulas de flutuação, cromoterapia, aromaterapia personalizada, terapia com pedras preciosas e cadeiras de gravidade zero para criar uma experiência multissensorial única e profundamente restauradora.</a:t>
            </a:r>
            <a:endParaRPr lang="en-US" sz="1200" dirty="0"/>
          </a:p>
        </p:txBody>
      </p:sp>
      <p:sp>
        <p:nvSpPr>
          <p:cNvPr id="9" name="Shape 7"/>
          <p:cNvSpPr/>
          <p:nvPr/>
        </p:nvSpPr>
        <p:spPr>
          <a:xfrm>
            <a:off x="4708208" y="2578418"/>
            <a:ext cx="3756541" cy="91440"/>
          </a:xfrm>
          <a:prstGeom prst="roundRect">
            <a:avLst>
              <a:gd name="adj" fmla="val 72863"/>
            </a:avLst>
          </a:prstGeom>
          <a:solidFill>
            <a:srgbClr val="BDA389"/>
          </a:solidFill>
          <a:ln/>
        </p:spPr>
        <p:txBody>
          <a:bodyPr/>
          <a:lstStyle/>
          <a:p>
            <a:endParaRPr lang="pt-BR"/>
          </a:p>
        </p:txBody>
      </p:sp>
      <p:sp>
        <p:nvSpPr>
          <p:cNvPr id="10" name="Shape 8"/>
          <p:cNvSpPr/>
          <p:nvPr/>
        </p:nvSpPr>
        <p:spPr>
          <a:xfrm>
            <a:off x="6348472" y="2363391"/>
            <a:ext cx="475893" cy="475893"/>
          </a:xfrm>
          <a:prstGeom prst="roundRect">
            <a:avLst>
              <a:gd name="adj" fmla="val 192144"/>
            </a:avLst>
          </a:prstGeom>
          <a:solidFill>
            <a:srgbClr val="BDA389"/>
          </a:solidFill>
          <a:ln/>
        </p:spPr>
        <p:txBody>
          <a:bodyPr/>
          <a:lstStyle/>
          <a:p>
            <a:endParaRPr lang="pt-BR"/>
          </a:p>
        </p:txBody>
      </p:sp>
      <p:sp>
        <p:nvSpPr>
          <p:cNvPr id="11" name="Text 9"/>
          <p:cNvSpPr/>
          <p:nvPr/>
        </p:nvSpPr>
        <p:spPr>
          <a:xfrm>
            <a:off x="6491228" y="2482334"/>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Montserrat Semi Bold" pitchFamily="34" charset="0"/>
                <a:ea typeface="Montserrat Semi Bold" pitchFamily="34" charset="-122"/>
                <a:cs typeface="Montserrat Semi Bold" pitchFamily="34" charset="-120"/>
              </a:rPr>
              <a:t>2</a:t>
            </a:r>
            <a:endParaRPr lang="en-US" sz="1450" dirty="0"/>
          </a:p>
        </p:txBody>
      </p:sp>
      <p:sp>
        <p:nvSpPr>
          <p:cNvPr id="12" name="Text 10"/>
          <p:cNvSpPr/>
          <p:nvPr/>
        </p:nvSpPr>
        <p:spPr>
          <a:xfrm>
            <a:off x="4889659" y="2997756"/>
            <a:ext cx="2682835" cy="247769"/>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Protocolos Personalizados</a:t>
            </a:r>
            <a:endParaRPr lang="en-US" sz="1550" dirty="0"/>
          </a:p>
        </p:txBody>
      </p:sp>
      <p:sp>
        <p:nvSpPr>
          <p:cNvPr id="13" name="Text 11"/>
          <p:cNvSpPr/>
          <p:nvPr/>
        </p:nvSpPr>
        <p:spPr>
          <a:xfrm>
            <a:off x="4889659" y="3404116"/>
            <a:ext cx="3393638" cy="1776055"/>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Cada cliente passa por um diagnóstico individual detalhado que permite a criação de protocolos exclusivos adaptados às suas necessidades específicas, garantindo resultados superiores e uma experiência verdadeiramente sob medida.</a:t>
            </a:r>
            <a:endParaRPr lang="en-US" sz="1200" dirty="0"/>
          </a:p>
        </p:txBody>
      </p:sp>
      <p:sp>
        <p:nvSpPr>
          <p:cNvPr id="14" name="Shape 12"/>
          <p:cNvSpPr/>
          <p:nvPr/>
        </p:nvSpPr>
        <p:spPr>
          <a:xfrm>
            <a:off x="793075" y="5735241"/>
            <a:ext cx="7671673" cy="91440"/>
          </a:xfrm>
          <a:prstGeom prst="roundRect">
            <a:avLst>
              <a:gd name="adj" fmla="val 72863"/>
            </a:avLst>
          </a:prstGeom>
          <a:solidFill>
            <a:srgbClr val="BDA389"/>
          </a:solidFill>
          <a:ln/>
        </p:spPr>
        <p:txBody>
          <a:bodyPr/>
          <a:lstStyle/>
          <a:p>
            <a:endParaRPr lang="pt-BR"/>
          </a:p>
        </p:txBody>
      </p:sp>
      <p:sp>
        <p:nvSpPr>
          <p:cNvPr id="15" name="Shape 13"/>
          <p:cNvSpPr/>
          <p:nvPr/>
        </p:nvSpPr>
        <p:spPr>
          <a:xfrm>
            <a:off x="4390965" y="5520214"/>
            <a:ext cx="475893" cy="475893"/>
          </a:xfrm>
          <a:prstGeom prst="roundRect">
            <a:avLst>
              <a:gd name="adj" fmla="val 192144"/>
            </a:avLst>
          </a:prstGeom>
          <a:solidFill>
            <a:srgbClr val="BDA389"/>
          </a:solidFill>
          <a:ln/>
        </p:spPr>
        <p:txBody>
          <a:bodyPr/>
          <a:lstStyle/>
          <a:p>
            <a:endParaRPr lang="pt-BR"/>
          </a:p>
        </p:txBody>
      </p:sp>
      <p:sp>
        <p:nvSpPr>
          <p:cNvPr id="16" name="Text 14"/>
          <p:cNvSpPr/>
          <p:nvPr/>
        </p:nvSpPr>
        <p:spPr>
          <a:xfrm>
            <a:off x="4533721" y="5639157"/>
            <a:ext cx="190262" cy="237887"/>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Montserrat Semi Bold" pitchFamily="34" charset="0"/>
                <a:ea typeface="Montserrat Semi Bold" pitchFamily="34" charset="-122"/>
                <a:cs typeface="Montserrat Semi Bold" pitchFamily="34" charset="-120"/>
              </a:rPr>
              <a:t>3</a:t>
            </a:r>
            <a:endParaRPr lang="en-US" sz="1450" dirty="0"/>
          </a:p>
        </p:txBody>
      </p:sp>
      <p:sp>
        <p:nvSpPr>
          <p:cNvPr id="17" name="Text 15"/>
          <p:cNvSpPr/>
          <p:nvPr/>
        </p:nvSpPr>
        <p:spPr>
          <a:xfrm>
            <a:off x="974527" y="6154579"/>
            <a:ext cx="2279809" cy="247769"/>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Montserrat Semi Bold" pitchFamily="34" charset="0"/>
                <a:ea typeface="Montserrat Semi Bold" pitchFamily="34" charset="-122"/>
                <a:cs typeface="Montserrat Semi Bold" pitchFamily="34" charset="-120"/>
              </a:rPr>
              <a:t>Ecossistema Premium</a:t>
            </a:r>
            <a:endParaRPr lang="en-US" sz="1550" dirty="0"/>
          </a:p>
        </p:txBody>
      </p:sp>
      <p:sp>
        <p:nvSpPr>
          <p:cNvPr id="18" name="Text 16"/>
          <p:cNvSpPr/>
          <p:nvPr/>
        </p:nvSpPr>
        <p:spPr>
          <a:xfrm>
            <a:off x="974527" y="6560939"/>
            <a:ext cx="7308771" cy="761167"/>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Oferecemos um ambiente de excelência com produtos exclusivos desenvolvidos com ingredientes selecionados, além de serviço de concierge dedicado a proporcionar uma experiência cliente impecável do início ao fim.</a:t>
            </a:r>
            <a:endParaRPr lang="en-US" sz="1200" dirty="0"/>
          </a:p>
        </p:txBody>
      </p:sp>
      <p:pic>
        <p:nvPicPr>
          <p:cNvPr id="19" name="Image 0" descr="preencoded.png"/>
          <p:cNvPicPr>
            <a:picLocks noChangeAspect="1"/>
          </p:cNvPicPr>
          <p:nvPr/>
        </p:nvPicPr>
        <p:blipFill>
          <a:blip r:embed="rId3"/>
          <a:stretch>
            <a:fillRect/>
          </a:stretch>
        </p:blipFill>
        <p:spPr>
          <a:xfrm>
            <a:off x="8859322" y="1459468"/>
            <a:ext cx="4985504" cy="4985504"/>
          </a:xfrm>
          <a:prstGeom prst="rect">
            <a:avLst/>
          </a:prstGeom>
        </p:spPr>
      </p:pic>
      <p:sp>
        <p:nvSpPr>
          <p:cNvPr id="20" name="Text 17"/>
          <p:cNvSpPr/>
          <p:nvPr/>
        </p:nvSpPr>
        <p:spPr>
          <a:xfrm>
            <a:off x="8859322" y="6623328"/>
            <a:ext cx="4985504" cy="507444"/>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Nossa abordagem integra o melhor da tecnologia com terapias ancestrais para uma experiência transformadora.</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9659"/>
            <a:ext cx="5569625" cy="620078"/>
          </a:xfrm>
          <a:prstGeom prst="rect">
            <a:avLst/>
          </a:prstGeom>
          <a:noFill/>
          <a:ln/>
        </p:spPr>
        <p:txBody>
          <a:bodyPr wrap="none" lIns="0" tIns="0" rIns="0" bIns="0" rtlCol="0" anchor="t"/>
          <a:lstStyle/>
          <a:p>
            <a:pPr marL="0" indent="0" algn="l">
              <a:lnSpc>
                <a:spcPts val="4850"/>
              </a:lnSpc>
              <a:buNone/>
            </a:pPr>
            <a:r>
              <a:rPr lang="en-US" sz="3900" dirty="0">
                <a:solidFill>
                  <a:srgbClr val="000000"/>
                </a:solidFill>
                <a:latin typeface="Montserrat Semi Bold" pitchFamily="34" charset="0"/>
                <a:ea typeface="Montserrat Semi Bold" pitchFamily="34" charset="-122"/>
                <a:cs typeface="Montserrat Semi Bold" pitchFamily="34" charset="-120"/>
              </a:rPr>
              <a:t>Tamanho de Mercado</a:t>
            </a:r>
            <a:endParaRPr lang="en-US" sz="3900" dirty="0"/>
          </a:p>
        </p:txBody>
      </p:sp>
      <p:sp>
        <p:nvSpPr>
          <p:cNvPr id="3" name="Text 1"/>
          <p:cNvSpPr/>
          <p:nvPr/>
        </p:nvSpPr>
        <p:spPr>
          <a:xfrm>
            <a:off x="793790" y="2096572"/>
            <a:ext cx="13042821"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Open Sans Bold" pitchFamily="34" charset="0"/>
                <a:ea typeface="Open Sans Bold" pitchFamily="34" charset="-122"/>
                <a:cs typeface="Open Sans Bold" pitchFamily="34" charset="-120"/>
              </a:rPr>
              <a:t>O mercado de bem-estar premium apresenta um potencial extraordinário, com crescimento constante mesmo em períodos de instabilidade econômica. A OLÍBANO está estrategicamente posicionada para capturar uma fatia significativa deste segmento em expansão.</a:t>
            </a:r>
            <a:endParaRPr lang="en-US" sz="1550" dirty="0"/>
          </a:p>
        </p:txBody>
      </p:sp>
      <p:sp>
        <p:nvSpPr>
          <p:cNvPr id="4" name="Text 2"/>
          <p:cNvSpPr/>
          <p:nvPr/>
        </p:nvSpPr>
        <p:spPr>
          <a:xfrm>
            <a:off x="793790" y="337161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000000"/>
                </a:solidFill>
                <a:latin typeface="Montserrat Semi Bold" pitchFamily="34" charset="0"/>
                <a:ea typeface="Montserrat Semi Bold" pitchFamily="34" charset="-122"/>
                <a:cs typeface="Montserrat Semi Bold" pitchFamily="34" charset="-120"/>
              </a:rPr>
              <a:t>R$2B</a:t>
            </a:r>
            <a:endParaRPr lang="en-US" sz="5150" dirty="0"/>
          </a:p>
        </p:txBody>
      </p:sp>
      <p:sp>
        <p:nvSpPr>
          <p:cNvPr id="5" name="Text 3"/>
          <p:cNvSpPr/>
          <p:nvPr/>
        </p:nvSpPr>
        <p:spPr>
          <a:xfrm>
            <a:off x="1644372" y="427458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000000"/>
                </a:solidFill>
                <a:latin typeface="Montserrat Semi Bold" pitchFamily="34" charset="0"/>
                <a:ea typeface="Montserrat Semi Bold" pitchFamily="34" charset="-122"/>
                <a:cs typeface="Montserrat Semi Bold" pitchFamily="34" charset="-120"/>
              </a:rPr>
              <a:t>TAM</a:t>
            </a:r>
            <a:endParaRPr lang="en-US" sz="1950" dirty="0"/>
          </a:p>
        </p:txBody>
      </p:sp>
      <p:sp>
        <p:nvSpPr>
          <p:cNvPr id="6" name="Text 4"/>
          <p:cNvSpPr/>
          <p:nvPr/>
        </p:nvSpPr>
        <p:spPr>
          <a:xfrm>
            <a:off x="793790" y="4703802"/>
            <a:ext cx="4182189" cy="1270159"/>
          </a:xfrm>
          <a:prstGeom prst="rect">
            <a:avLst/>
          </a:prstGeom>
          <a:noFill/>
          <a:ln/>
        </p:spPr>
        <p:txBody>
          <a:bodyPr wrap="square" lIns="0" tIns="0" rIns="0" bIns="0" rtlCol="0" anchor="t"/>
          <a:lstStyle/>
          <a:p>
            <a:pPr marL="0" indent="0" algn="ctr">
              <a:lnSpc>
                <a:spcPts val="2500"/>
              </a:lnSpc>
              <a:buNone/>
            </a:pPr>
            <a:r>
              <a:rPr lang="en-US" sz="1550" b="1" dirty="0">
                <a:solidFill>
                  <a:srgbClr val="000000"/>
                </a:solidFill>
                <a:latin typeface="Open Sans Bold" pitchFamily="34" charset="0"/>
                <a:ea typeface="Open Sans Bold" pitchFamily="34" charset="-122"/>
                <a:cs typeface="Open Sans Bold" pitchFamily="34" charset="-120"/>
              </a:rPr>
              <a:t>Mercado total de bem-estar premium no Brasil por ano, com crescimento anual médio de 8,5%, mesmo em cenários econômicos desafiadores.</a:t>
            </a:r>
            <a:endParaRPr lang="en-US" sz="1550" dirty="0"/>
          </a:p>
        </p:txBody>
      </p:sp>
      <p:sp>
        <p:nvSpPr>
          <p:cNvPr id="7" name="Text 5"/>
          <p:cNvSpPr/>
          <p:nvPr/>
        </p:nvSpPr>
        <p:spPr>
          <a:xfrm>
            <a:off x="5223986" y="337161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000000"/>
                </a:solidFill>
                <a:latin typeface="Montserrat Semi Bold" pitchFamily="34" charset="0"/>
                <a:ea typeface="Montserrat Semi Bold" pitchFamily="34" charset="-122"/>
                <a:cs typeface="Montserrat Semi Bold" pitchFamily="34" charset="-120"/>
              </a:rPr>
              <a:t>500K</a:t>
            </a:r>
            <a:endParaRPr lang="en-US" sz="5150" dirty="0"/>
          </a:p>
        </p:txBody>
      </p:sp>
      <p:sp>
        <p:nvSpPr>
          <p:cNvPr id="8" name="Text 6"/>
          <p:cNvSpPr/>
          <p:nvPr/>
        </p:nvSpPr>
        <p:spPr>
          <a:xfrm>
            <a:off x="6074688" y="427458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000000"/>
                </a:solidFill>
                <a:latin typeface="Montserrat Semi Bold" pitchFamily="34" charset="0"/>
                <a:ea typeface="Montserrat Semi Bold" pitchFamily="34" charset="-122"/>
                <a:cs typeface="Montserrat Semi Bold" pitchFamily="34" charset="-120"/>
              </a:rPr>
              <a:t>SAM</a:t>
            </a:r>
            <a:endParaRPr lang="en-US" sz="1950" dirty="0"/>
          </a:p>
        </p:txBody>
      </p:sp>
      <p:sp>
        <p:nvSpPr>
          <p:cNvPr id="9" name="Text 7"/>
          <p:cNvSpPr/>
          <p:nvPr/>
        </p:nvSpPr>
        <p:spPr>
          <a:xfrm>
            <a:off x="5223986" y="4703802"/>
            <a:ext cx="4182308" cy="952619"/>
          </a:xfrm>
          <a:prstGeom prst="rect">
            <a:avLst/>
          </a:prstGeom>
          <a:noFill/>
          <a:ln/>
        </p:spPr>
        <p:txBody>
          <a:bodyPr wrap="square" lIns="0" tIns="0" rIns="0" bIns="0" rtlCol="0" anchor="t"/>
          <a:lstStyle/>
          <a:p>
            <a:pPr marL="0" indent="0" algn="ctr">
              <a:lnSpc>
                <a:spcPts val="2500"/>
              </a:lnSpc>
              <a:buNone/>
            </a:pPr>
            <a:r>
              <a:rPr lang="en-US" sz="1550" b="1" dirty="0">
                <a:solidFill>
                  <a:srgbClr val="000000"/>
                </a:solidFill>
                <a:latin typeface="Open Sans Bold" pitchFamily="34" charset="0"/>
                <a:ea typeface="Open Sans Bold" pitchFamily="34" charset="-122"/>
                <a:cs typeface="Open Sans Bold" pitchFamily="34" charset="-120"/>
              </a:rPr>
              <a:t>Pessoas das classes A/B em Porto Alegre com potencial de consumo de serviços e produtos de bem-estar de alto padrão.</a:t>
            </a:r>
            <a:endParaRPr lang="en-US" sz="1550" dirty="0"/>
          </a:p>
        </p:txBody>
      </p:sp>
      <p:sp>
        <p:nvSpPr>
          <p:cNvPr id="10" name="Text 8"/>
          <p:cNvSpPr/>
          <p:nvPr/>
        </p:nvSpPr>
        <p:spPr>
          <a:xfrm>
            <a:off x="9654302" y="337161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000000"/>
                </a:solidFill>
                <a:latin typeface="Montserrat Semi Bold" pitchFamily="34" charset="0"/>
                <a:ea typeface="Montserrat Semi Bold" pitchFamily="34" charset="-122"/>
                <a:cs typeface="Montserrat Semi Bold" pitchFamily="34" charset="-120"/>
              </a:rPr>
              <a:t>6K</a:t>
            </a:r>
            <a:endParaRPr lang="en-US" sz="5150" dirty="0"/>
          </a:p>
        </p:txBody>
      </p:sp>
      <p:sp>
        <p:nvSpPr>
          <p:cNvPr id="11" name="Text 9"/>
          <p:cNvSpPr/>
          <p:nvPr/>
        </p:nvSpPr>
        <p:spPr>
          <a:xfrm>
            <a:off x="10505003" y="427458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000000"/>
                </a:solidFill>
                <a:latin typeface="Montserrat Semi Bold" pitchFamily="34" charset="0"/>
                <a:ea typeface="Montserrat Semi Bold" pitchFamily="34" charset="-122"/>
                <a:cs typeface="Montserrat Semi Bold" pitchFamily="34" charset="-120"/>
              </a:rPr>
              <a:t>SOM</a:t>
            </a:r>
            <a:endParaRPr lang="en-US" sz="1950" dirty="0"/>
          </a:p>
        </p:txBody>
      </p:sp>
      <p:sp>
        <p:nvSpPr>
          <p:cNvPr id="12" name="Text 10"/>
          <p:cNvSpPr/>
          <p:nvPr/>
        </p:nvSpPr>
        <p:spPr>
          <a:xfrm>
            <a:off x="9654302" y="4703802"/>
            <a:ext cx="4182308" cy="1270159"/>
          </a:xfrm>
          <a:prstGeom prst="rect">
            <a:avLst/>
          </a:prstGeom>
          <a:noFill/>
          <a:ln/>
        </p:spPr>
        <p:txBody>
          <a:bodyPr wrap="square" lIns="0" tIns="0" rIns="0" bIns="0" rtlCol="0" anchor="t"/>
          <a:lstStyle/>
          <a:p>
            <a:pPr marL="0" indent="0" algn="ctr">
              <a:lnSpc>
                <a:spcPts val="2500"/>
              </a:lnSpc>
              <a:buNone/>
            </a:pPr>
            <a:r>
              <a:rPr lang="en-US" sz="1550" b="1" dirty="0">
                <a:solidFill>
                  <a:srgbClr val="000000"/>
                </a:solidFill>
                <a:latin typeface="Open Sans Bold" pitchFamily="34" charset="0"/>
                <a:ea typeface="Open Sans Bold" pitchFamily="34" charset="-122"/>
                <a:cs typeface="Open Sans Bold" pitchFamily="34" charset="-120"/>
              </a:rPr>
              <a:t>Clientes altamente qualificados que pretendemos conquistar nos primeiros 3 anos de operação, representando apenas 1,2% do mercado acessível.</a:t>
            </a:r>
            <a:endParaRPr lang="en-US" sz="1550" dirty="0"/>
          </a:p>
        </p:txBody>
      </p:sp>
      <p:sp>
        <p:nvSpPr>
          <p:cNvPr id="13" name="Text 11"/>
          <p:cNvSpPr/>
          <p:nvPr/>
        </p:nvSpPr>
        <p:spPr>
          <a:xfrm>
            <a:off x="793790" y="6197203"/>
            <a:ext cx="13042821"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Open Sans Bold" pitchFamily="34" charset="0"/>
                <a:ea typeface="Open Sans Bold" pitchFamily="34" charset="-122"/>
                <a:cs typeface="Open Sans Bold" pitchFamily="34" charset="-120"/>
              </a:rPr>
              <a:t>Nossa análise de mercado indica que o público-alvo da OLÍBANO possui alta fidelização e disposição para investir em serviços de bem-estar premium, com ticket médio elevado e potencial para consumo recorrente, características que garantem um modelo de negócio sustentável e escalável.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3295" y="442317"/>
            <a:ext cx="2613660" cy="326588"/>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Montserrat Semi Bold" pitchFamily="34" charset="0"/>
                <a:ea typeface="Montserrat Semi Bold" pitchFamily="34" charset="-122"/>
                <a:cs typeface="Montserrat Semi Bold" pitchFamily="34" charset="-120"/>
              </a:rPr>
              <a:t>Modelo de Negócio</a:t>
            </a:r>
            <a:endParaRPr lang="en-US" sz="2050" dirty="0"/>
          </a:p>
        </p:txBody>
      </p:sp>
      <p:sp>
        <p:nvSpPr>
          <p:cNvPr id="3" name="Text 1"/>
          <p:cNvSpPr/>
          <p:nvPr/>
        </p:nvSpPr>
        <p:spPr>
          <a:xfrm>
            <a:off x="643295" y="1019770"/>
            <a:ext cx="6544389" cy="334328"/>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A OLÍBANO desenvolveu um modelo de negócio diversificado e resiliente, combinando diferentes fontes de receita para maximizar o valor do cliente ao longo do tempo e garantir estabilidade financeira.</a:t>
            </a:r>
            <a:endParaRPr lang="en-US" sz="800" dirty="0"/>
          </a:p>
        </p:txBody>
      </p:sp>
      <p:pic>
        <p:nvPicPr>
          <p:cNvPr id="4" name="Image 0" descr="preencoded.png"/>
          <p:cNvPicPr>
            <a:picLocks noChangeAspect="1"/>
          </p:cNvPicPr>
          <p:nvPr/>
        </p:nvPicPr>
        <p:blipFill>
          <a:blip r:embed="rId3"/>
          <a:stretch>
            <a:fillRect/>
          </a:stretch>
        </p:blipFill>
        <p:spPr>
          <a:xfrm>
            <a:off x="2213967" y="1471612"/>
            <a:ext cx="3403044" cy="3403044"/>
          </a:xfrm>
          <a:prstGeom prst="rect">
            <a:avLst/>
          </a:prstGeom>
        </p:spPr>
      </p:pic>
      <p:pic>
        <p:nvPicPr>
          <p:cNvPr id="5" name="Image 1" descr="preencoded.png"/>
          <p:cNvPicPr>
            <a:picLocks noChangeAspect="1"/>
          </p:cNvPicPr>
          <p:nvPr/>
        </p:nvPicPr>
        <p:blipFill>
          <a:blip r:embed="rId4"/>
          <a:stretch>
            <a:fillRect/>
          </a:stretch>
        </p:blipFill>
        <p:spPr>
          <a:xfrm>
            <a:off x="3152358" y="2100798"/>
            <a:ext cx="156329" cy="195501"/>
          </a:xfrm>
          <a:prstGeom prst="rect">
            <a:avLst/>
          </a:prstGeom>
        </p:spPr>
      </p:pic>
      <p:sp>
        <p:nvSpPr>
          <p:cNvPr id="6" name="Shape 2"/>
          <p:cNvSpPr/>
          <p:nvPr/>
        </p:nvSpPr>
        <p:spPr>
          <a:xfrm>
            <a:off x="643295" y="5031462"/>
            <a:ext cx="209074" cy="209074"/>
          </a:xfrm>
          <a:prstGeom prst="roundRect">
            <a:avLst>
              <a:gd name="adj" fmla="val 21003"/>
            </a:avLst>
          </a:prstGeom>
          <a:solidFill>
            <a:srgbClr val="EDE6DE"/>
          </a:solidFill>
          <a:ln w="7620">
            <a:solidFill>
              <a:srgbClr val="D3CCC4"/>
            </a:solidFill>
            <a:prstDash val="solid"/>
          </a:ln>
        </p:spPr>
        <p:txBody>
          <a:bodyPr/>
          <a:lstStyle/>
          <a:p>
            <a:endParaRPr lang="pt-BR"/>
          </a:p>
        </p:txBody>
      </p:sp>
      <p:pic>
        <p:nvPicPr>
          <p:cNvPr id="7" name="Image 2" descr="preencoded.png"/>
          <p:cNvPicPr>
            <a:picLocks noChangeAspect="1"/>
          </p:cNvPicPr>
          <p:nvPr/>
        </p:nvPicPr>
        <p:blipFill>
          <a:blip r:embed="rId5"/>
          <a:stretch>
            <a:fillRect/>
          </a:stretch>
        </p:blipFill>
        <p:spPr>
          <a:xfrm>
            <a:off x="682526" y="5054322"/>
            <a:ext cx="130612" cy="163354"/>
          </a:xfrm>
          <a:prstGeom prst="rect">
            <a:avLst/>
          </a:prstGeom>
        </p:spPr>
      </p:pic>
      <p:sp>
        <p:nvSpPr>
          <p:cNvPr id="8" name="Text 3"/>
          <p:cNvSpPr/>
          <p:nvPr/>
        </p:nvSpPr>
        <p:spPr>
          <a:xfrm>
            <a:off x="956905" y="5054322"/>
            <a:ext cx="1306830" cy="163354"/>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Montserrat Semi Bold" pitchFamily="34" charset="0"/>
                <a:ea typeface="Montserrat Semi Bold" pitchFamily="34" charset="-122"/>
                <a:cs typeface="Montserrat Semi Bold" pitchFamily="34" charset="-120"/>
              </a:rPr>
              <a:t>Sessões Premium</a:t>
            </a:r>
            <a:endParaRPr lang="en-US" sz="1000" dirty="0"/>
          </a:p>
        </p:txBody>
      </p:sp>
      <p:sp>
        <p:nvSpPr>
          <p:cNvPr id="9" name="Text 4"/>
          <p:cNvSpPr/>
          <p:nvPr/>
        </p:nvSpPr>
        <p:spPr>
          <a:xfrm>
            <a:off x="956905" y="5322213"/>
            <a:ext cx="6230779" cy="334328"/>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Oferecemos sessões avulsas com valores a partir de R$799,00, permitindo que novos clientes experimentem nossa abordagem única sem compromisso inicial.</a:t>
            </a:r>
            <a:endParaRPr lang="en-US" sz="800" dirty="0"/>
          </a:p>
        </p:txBody>
      </p:sp>
      <p:pic>
        <p:nvPicPr>
          <p:cNvPr id="10" name="Image 3" descr="preencoded.png"/>
          <p:cNvPicPr>
            <a:picLocks noChangeAspect="1"/>
          </p:cNvPicPr>
          <p:nvPr/>
        </p:nvPicPr>
        <p:blipFill>
          <a:blip r:embed="rId6"/>
          <a:stretch>
            <a:fillRect/>
          </a:stretch>
        </p:blipFill>
        <p:spPr>
          <a:xfrm>
            <a:off x="2213967" y="1471612"/>
            <a:ext cx="3403044" cy="3403044"/>
          </a:xfrm>
          <a:prstGeom prst="rect">
            <a:avLst/>
          </a:prstGeom>
        </p:spPr>
      </p:pic>
      <p:pic>
        <p:nvPicPr>
          <p:cNvPr id="11" name="Image 4" descr="preencoded.png"/>
          <p:cNvPicPr>
            <a:picLocks noChangeAspect="1"/>
          </p:cNvPicPr>
          <p:nvPr/>
        </p:nvPicPr>
        <p:blipFill>
          <a:blip r:embed="rId7"/>
          <a:stretch>
            <a:fillRect/>
          </a:stretch>
        </p:blipFill>
        <p:spPr>
          <a:xfrm>
            <a:off x="4811732" y="2390358"/>
            <a:ext cx="156329" cy="195501"/>
          </a:xfrm>
          <a:prstGeom prst="rect">
            <a:avLst/>
          </a:prstGeom>
        </p:spPr>
      </p:pic>
      <p:sp>
        <p:nvSpPr>
          <p:cNvPr id="12" name="Shape 5"/>
          <p:cNvSpPr/>
          <p:nvPr/>
        </p:nvSpPr>
        <p:spPr>
          <a:xfrm>
            <a:off x="643295" y="5813346"/>
            <a:ext cx="209074" cy="209074"/>
          </a:xfrm>
          <a:prstGeom prst="roundRect">
            <a:avLst>
              <a:gd name="adj" fmla="val 21003"/>
            </a:avLst>
          </a:prstGeom>
          <a:solidFill>
            <a:srgbClr val="EDE6DE"/>
          </a:solidFill>
          <a:ln w="7620">
            <a:solidFill>
              <a:srgbClr val="D3CCC4"/>
            </a:solidFill>
            <a:prstDash val="solid"/>
          </a:ln>
        </p:spPr>
        <p:txBody>
          <a:bodyPr/>
          <a:lstStyle/>
          <a:p>
            <a:endParaRPr lang="pt-BR"/>
          </a:p>
        </p:txBody>
      </p:sp>
      <p:pic>
        <p:nvPicPr>
          <p:cNvPr id="13" name="Image 5" descr="preencoded.png"/>
          <p:cNvPicPr>
            <a:picLocks noChangeAspect="1"/>
          </p:cNvPicPr>
          <p:nvPr/>
        </p:nvPicPr>
        <p:blipFill>
          <a:blip r:embed="rId8"/>
          <a:stretch>
            <a:fillRect/>
          </a:stretch>
        </p:blipFill>
        <p:spPr>
          <a:xfrm>
            <a:off x="682526" y="5836206"/>
            <a:ext cx="130612" cy="163354"/>
          </a:xfrm>
          <a:prstGeom prst="rect">
            <a:avLst/>
          </a:prstGeom>
        </p:spPr>
      </p:pic>
      <p:sp>
        <p:nvSpPr>
          <p:cNvPr id="14" name="Text 6"/>
          <p:cNvSpPr/>
          <p:nvPr/>
        </p:nvSpPr>
        <p:spPr>
          <a:xfrm>
            <a:off x="956905" y="5836206"/>
            <a:ext cx="1384816" cy="163354"/>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Montserrat Semi Bold" pitchFamily="34" charset="0"/>
                <a:ea typeface="Montserrat Semi Bold" pitchFamily="34" charset="-122"/>
                <a:cs typeface="Montserrat Semi Bold" pitchFamily="34" charset="-120"/>
              </a:rPr>
              <a:t>Pacotes Recorrentes</a:t>
            </a:r>
            <a:endParaRPr lang="en-US" sz="1000" dirty="0"/>
          </a:p>
        </p:txBody>
      </p:sp>
      <p:sp>
        <p:nvSpPr>
          <p:cNvPr id="15" name="Text 7"/>
          <p:cNvSpPr/>
          <p:nvPr/>
        </p:nvSpPr>
        <p:spPr>
          <a:xfrm>
            <a:off x="956905" y="6104096"/>
            <a:ext cx="6230779" cy="334328"/>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Desenvolvemos protocolos personalizados de 3 a 5 sessões com descontos progressivos, incentivando a continuidade e aumentando o lifetime value do </a:t>
            </a:r>
            <a:r>
              <a:rPr lang="en-US" sz="800" b="1" dirty="0" err="1">
                <a:solidFill>
                  <a:srgbClr val="000000"/>
                </a:solidFill>
                <a:latin typeface="Open Sans Bold" pitchFamily="34" charset="0"/>
                <a:ea typeface="Open Sans Bold" pitchFamily="34" charset="-122"/>
                <a:cs typeface="Open Sans Bold" pitchFamily="34" charset="-120"/>
              </a:rPr>
              <a:t>cliente</a:t>
            </a:r>
            <a:r>
              <a:rPr lang="en-US" sz="800" b="1" dirty="0">
                <a:solidFill>
                  <a:srgbClr val="000000"/>
                </a:solidFill>
                <a:latin typeface="Open Sans Bold" pitchFamily="34" charset="0"/>
                <a:ea typeface="Open Sans Bold" pitchFamily="34" charset="-122"/>
                <a:cs typeface="Open Sans Bold" pitchFamily="34" charset="-120"/>
              </a:rPr>
              <a:t>, com </a:t>
            </a:r>
            <a:r>
              <a:rPr lang="en-US" sz="800" b="1" dirty="0" err="1">
                <a:solidFill>
                  <a:srgbClr val="000000"/>
                </a:solidFill>
                <a:latin typeface="Open Sans Bold" pitchFamily="34" charset="0"/>
                <a:ea typeface="Open Sans Bold" pitchFamily="34" charset="-122"/>
                <a:cs typeface="Open Sans Bold" pitchFamily="34" charset="-120"/>
              </a:rPr>
              <a:t>valores</a:t>
            </a:r>
            <a:r>
              <a:rPr lang="en-US" sz="800" b="1" dirty="0">
                <a:solidFill>
                  <a:srgbClr val="000000"/>
                </a:solidFill>
                <a:latin typeface="Open Sans Bold" pitchFamily="34" charset="0"/>
                <a:ea typeface="Open Sans Bold" pitchFamily="34" charset="-122"/>
                <a:cs typeface="Open Sans Bold" pitchFamily="34" charset="-120"/>
              </a:rPr>
              <a:t> entre R$2157,00 a 3196,00.</a:t>
            </a:r>
            <a:endParaRPr lang="en-US" sz="800" dirty="0"/>
          </a:p>
        </p:txBody>
      </p:sp>
      <p:pic>
        <p:nvPicPr>
          <p:cNvPr id="16" name="Image 6" descr="preencoded.png"/>
          <p:cNvPicPr>
            <a:picLocks noChangeAspect="1"/>
          </p:cNvPicPr>
          <p:nvPr/>
        </p:nvPicPr>
        <p:blipFill>
          <a:blip r:embed="rId9"/>
          <a:stretch>
            <a:fillRect/>
          </a:stretch>
        </p:blipFill>
        <p:spPr>
          <a:xfrm>
            <a:off x="2213967" y="1471612"/>
            <a:ext cx="3403044" cy="3403044"/>
          </a:xfrm>
          <a:prstGeom prst="rect">
            <a:avLst/>
          </a:prstGeom>
        </p:spPr>
      </p:pic>
      <p:pic>
        <p:nvPicPr>
          <p:cNvPr id="17" name="Image 7" descr="preencoded.png"/>
          <p:cNvPicPr>
            <a:picLocks noChangeAspect="1"/>
          </p:cNvPicPr>
          <p:nvPr/>
        </p:nvPicPr>
        <p:blipFill>
          <a:blip r:embed="rId10"/>
          <a:stretch>
            <a:fillRect/>
          </a:stretch>
        </p:blipFill>
        <p:spPr>
          <a:xfrm>
            <a:off x="4522172" y="4049732"/>
            <a:ext cx="156329" cy="195501"/>
          </a:xfrm>
          <a:prstGeom prst="rect">
            <a:avLst/>
          </a:prstGeom>
        </p:spPr>
      </p:pic>
      <p:sp>
        <p:nvSpPr>
          <p:cNvPr id="18" name="Shape 8"/>
          <p:cNvSpPr/>
          <p:nvPr/>
        </p:nvSpPr>
        <p:spPr>
          <a:xfrm>
            <a:off x="643295" y="6595229"/>
            <a:ext cx="209074" cy="209074"/>
          </a:xfrm>
          <a:prstGeom prst="roundRect">
            <a:avLst>
              <a:gd name="adj" fmla="val 21003"/>
            </a:avLst>
          </a:prstGeom>
          <a:solidFill>
            <a:srgbClr val="EDE6DE"/>
          </a:solidFill>
          <a:ln w="7620">
            <a:solidFill>
              <a:srgbClr val="D3CCC4"/>
            </a:solidFill>
            <a:prstDash val="solid"/>
          </a:ln>
        </p:spPr>
        <p:txBody>
          <a:bodyPr/>
          <a:lstStyle/>
          <a:p>
            <a:endParaRPr lang="pt-BR"/>
          </a:p>
        </p:txBody>
      </p:sp>
      <p:pic>
        <p:nvPicPr>
          <p:cNvPr id="19" name="Image 8" descr="preencoded.png"/>
          <p:cNvPicPr>
            <a:picLocks noChangeAspect="1"/>
          </p:cNvPicPr>
          <p:nvPr/>
        </p:nvPicPr>
        <p:blipFill>
          <a:blip r:embed="rId11"/>
          <a:stretch>
            <a:fillRect/>
          </a:stretch>
        </p:blipFill>
        <p:spPr>
          <a:xfrm>
            <a:off x="682526" y="6618089"/>
            <a:ext cx="130612" cy="163354"/>
          </a:xfrm>
          <a:prstGeom prst="rect">
            <a:avLst/>
          </a:prstGeom>
        </p:spPr>
      </p:pic>
      <p:sp>
        <p:nvSpPr>
          <p:cNvPr id="20" name="Text 9"/>
          <p:cNvSpPr/>
          <p:nvPr/>
        </p:nvSpPr>
        <p:spPr>
          <a:xfrm>
            <a:off x="956905" y="6618089"/>
            <a:ext cx="1659493" cy="163354"/>
          </a:xfrm>
          <a:prstGeom prst="rect">
            <a:avLst/>
          </a:prstGeom>
          <a:noFill/>
          <a:ln/>
        </p:spPr>
        <p:txBody>
          <a:bodyPr wrap="none" lIns="0" tIns="0" rIns="0" bIns="0" rtlCol="0" anchor="t"/>
          <a:lstStyle/>
          <a:p>
            <a:pPr marL="0" indent="0" algn="l">
              <a:lnSpc>
                <a:spcPts val="1250"/>
              </a:lnSpc>
              <a:buNone/>
            </a:pPr>
            <a:r>
              <a:rPr lang="en-US" sz="1000" dirty="0" err="1">
                <a:solidFill>
                  <a:srgbClr val="000000"/>
                </a:solidFill>
                <a:latin typeface="Montserrat Semi Bold" pitchFamily="34" charset="0"/>
                <a:ea typeface="Montserrat Semi Bold" pitchFamily="34" charset="-122"/>
                <a:cs typeface="Montserrat Semi Bold" pitchFamily="34" charset="-120"/>
              </a:rPr>
              <a:t>Parcerias</a:t>
            </a:r>
            <a:r>
              <a:rPr lang="en-US" sz="1000" dirty="0">
                <a:solidFill>
                  <a:srgbClr val="000000"/>
                </a:solidFill>
                <a:latin typeface="Montserrat Semi Bold" pitchFamily="34" charset="0"/>
                <a:ea typeface="Montserrat Semi Bold" pitchFamily="34" charset="-122"/>
                <a:cs typeface="Montserrat Semi Bold" pitchFamily="34" charset="-120"/>
              </a:rPr>
              <a:t> de Bem-estar</a:t>
            </a:r>
            <a:endParaRPr lang="en-US" sz="1000" dirty="0"/>
          </a:p>
        </p:txBody>
      </p:sp>
      <p:sp>
        <p:nvSpPr>
          <p:cNvPr id="21" name="Text 10"/>
          <p:cNvSpPr/>
          <p:nvPr/>
        </p:nvSpPr>
        <p:spPr>
          <a:xfrm>
            <a:off x="956905" y="6885980"/>
            <a:ext cx="6230779" cy="334328"/>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Modelo de </a:t>
            </a:r>
            <a:r>
              <a:rPr lang="en-US" sz="800" b="1" dirty="0" err="1">
                <a:solidFill>
                  <a:srgbClr val="000000"/>
                </a:solidFill>
                <a:latin typeface="Open Sans Bold" pitchFamily="34" charset="0"/>
                <a:ea typeface="Open Sans Bold" pitchFamily="34" charset="-122"/>
                <a:cs typeface="Open Sans Bold" pitchFamily="34" charset="-120"/>
              </a:rPr>
              <a:t>receita</a:t>
            </a:r>
            <a:r>
              <a:rPr lang="en-US" sz="800" b="1" dirty="0">
                <a:solidFill>
                  <a:srgbClr val="000000"/>
                </a:solidFill>
                <a:latin typeface="Open Sans Bold" pitchFamily="34" charset="0"/>
                <a:ea typeface="Open Sans Bold" pitchFamily="34" charset="-122"/>
                <a:cs typeface="Open Sans Bold" pitchFamily="34" charset="-120"/>
              </a:rPr>
              <a:t> upsell que garante </a:t>
            </a:r>
            <a:r>
              <a:rPr lang="en-US" sz="800" b="1" dirty="0" err="1">
                <a:solidFill>
                  <a:srgbClr val="000000"/>
                </a:solidFill>
                <a:latin typeface="Open Sans Bold" pitchFamily="34" charset="0"/>
                <a:ea typeface="Open Sans Bold" pitchFamily="34" charset="-122"/>
                <a:cs typeface="Open Sans Bold" pitchFamily="34" charset="-120"/>
              </a:rPr>
              <a:t>acesso</a:t>
            </a:r>
            <a:r>
              <a:rPr lang="en-US" sz="800" b="1" dirty="0">
                <a:solidFill>
                  <a:srgbClr val="000000"/>
                </a:solidFill>
                <a:latin typeface="Open Sans Bold" pitchFamily="34" charset="0"/>
                <a:ea typeface="Open Sans Bold" pitchFamily="34" charset="-122"/>
                <a:cs typeface="Open Sans Bold" pitchFamily="34" charset="-120"/>
              </a:rPr>
              <a:t> a um </a:t>
            </a:r>
            <a:r>
              <a:rPr lang="en-US" sz="800" b="1" dirty="0" err="1">
                <a:solidFill>
                  <a:srgbClr val="000000"/>
                </a:solidFill>
                <a:latin typeface="Open Sans Bold" pitchFamily="34" charset="0"/>
                <a:ea typeface="Open Sans Bold" pitchFamily="34" charset="-122"/>
                <a:cs typeface="Open Sans Bold" pitchFamily="34" charset="-120"/>
              </a:rPr>
              <a:t>pacote</a:t>
            </a:r>
            <a:r>
              <a:rPr lang="en-US" sz="800" b="1" dirty="0">
                <a:solidFill>
                  <a:srgbClr val="000000"/>
                </a:solidFill>
                <a:latin typeface="Open Sans Bold" pitchFamily="34" charset="0"/>
                <a:ea typeface="Open Sans Bold" pitchFamily="34" charset="-122"/>
                <a:cs typeface="Open Sans Bold" pitchFamily="34" charset="-120"/>
              </a:rPr>
              <a:t> com jornadas + , </a:t>
            </a:r>
            <a:r>
              <a:rPr lang="en-US" sz="800" b="1" dirty="0" err="1">
                <a:solidFill>
                  <a:srgbClr val="000000"/>
                </a:solidFill>
                <a:latin typeface="Open Sans Bold" pitchFamily="34" charset="0"/>
                <a:ea typeface="Open Sans Bold" pitchFamily="34" charset="-122"/>
                <a:cs typeface="Open Sans Bold" pitchFamily="34" charset="-120"/>
              </a:rPr>
              <a:t>sessões</a:t>
            </a:r>
            <a:r>
              <a:rPr lang="en-US" sz="800" b="1" dirty="0">
                <a:solidFill>
                  <a:srgbClr val="000000"/>
                </a:solidFill>
                <a:latin typeface="Open Sans Bold" pitchFamily="34" charset="0"/>
                <a:ea typeface="Open Sans Bold" pitchFamily="34" charset="-122"/>
                <a:cs typeface="Open Sans Bold" pitchFamily="34" charset="-120"/>
              </a:rPr>
              <a:t> de </a:t>
            </a:r>
            <a:r>
              <a:rPr lang="en-US" sz="800" b="1" dirty="0" err="1">
                <a:solidFill>
                  <a:srgbClr val="000000"/>
                </a:solidFill>
                <a:latin typeface="Open Sans Bold" pitchFamily="34" charset="0"/>
                <a:ea typeface="Open Sans Bold" pitchFamily="34" charset="-122"/>
                <a:cs typeface="Open Sans Bold" pitchFamily="34" charset="-120"/>
              </a:rPr>
              <a:t>nutrição</a:t>
            </a:r>
            <a:r>
              <a:rPr lang="en-US" sz="800" b="1" dirty="0">
                <a:solidFill>
                  <a:srgbClr val="000000"/>
                </a:solidFill>
                <a:latin typeface="Open Sans Bold" pitchFamily="34" charset="0"/>
                <a:ea typeface="Open Sans Bold" pitchFamily="34" charset="-122"/>
                <a:cs typeface="Open Sans Bold" pitchFamily="34" charset="-120"/>
              </a:rPr>
              <a:t> </a:t>
            </a:r>
            <a:r>
              <a:rPr lang="en-US" sz="800" b="1" dirty="0" err="1">
                <a:solidFill>
                  <a:srgbClr val="000000"/>
                </a:solidFill>
                <a:latin typeface="Open Sans Bold" pitchFamily="34" charset="0"/>
                <a:ea typeface="Open Sans Bold" pitchFamily="34" charset="-122"/>
                <a:cs typeface="Open Sans Bold" pitchFamily="34" charset="-120"/>
              </a:rPr>
              <a:t>funcional</a:t>
            </a:r>
            <a:r>
              <a:rPr lang="en-US" sz="800" b="1" dirty="0">
                <a:solidFill>
                  <a:srgbClr val="000000"/>
                </a:solidFill>
                <a:latin typeface="Open Sans Bold" pitchFamily="34" charset="0"/>
                <a:ea typeface="Open Sans Bold" pitchFamily="34" charset="-122"/>
                <a:cs typeface="Open Sans Bold" pitchFamily="34" charset="-120"/>
              </a:rPr>
              <a:t> </a:t>
            </a:r>
            <a:r>
              <a:rPr lang="en-US" sz="800" b="1" dirty="0" err="1">
                <a:solidFill>
                  <a:srgbClr val="000000"/>
                </a:solidFill>
                <a:latin typeface="Open Sans Bold" pitchFamily="34" charset="0"/>
                <a:ea typeface="Open Sans Bold" pitchFamily="34" charset="-122"/>
                <a:cs typeface="Open Sans Bold" pitchFamily="34" charset="-120"/>
              </a:rPr>
              <a:t>integrativa</a:t>
            </a:r>
            <a:r>
              <a:rPr lang="en-US" sz="800" b="1" dirty="0">
                <a:solidFill>
                  <a:srgbClr val="000000"/>
                </a:solidFill>
                <a:latin typeface="Open Sans Bold" pitchFamily="34" charset="0"/>
                <a:ea typeface="Open Sans Bold" pitchFamily="34" charset="-122"/>
                <a:cs typeface="Open Sans Bold" pitchFamily="34" charset="-120"/>
              </a:rPr>
              <a:t>, com </a:t>
            </a:r>
            <a:r>
              <a:rPr lang="en-US" sz="800" b="1" dirty="0" err="1">
                <a:solidFill>
                  <a:srgbClr val="000000"/>
                </a:solidFill>
                <a:latin typeface="Open Sans Bold" pitchFamily="34" charset="0"/>
                <a:ea typeface="Open Sans Bold" pitchFamily="34" charset="-122"/>
                <a:cs typeface="Open Sans Bold" pitchFamily="34" charset="-120"/>
              </a:rPr>
              <a:t>valores</a:t>
            </a:r>
            <a:r>
              <a:rPr lang="en-US" sz="800" b="1" dirty="0">
                <a:solidFill>
                  <a:srgbClr val="000000"/>
                </a:solidFill>
                <a:latin typeface="Open Sans Bold" pitchFamily="34" charset="0"/>
                <a:ea typeface="Open Sans Bold" pitchFamily="34" charset="-122"/>
                <a:cs typeface="Open Sans Bold" pitchFamily="34" charset="-120"/>
              </a:rPr>
              <a:t> entre R$3056,00 a R$3667,00.</a:t>
            </a:r>
            <a:endParaRPr lang="en-US" sz="800" dirty="0"/>
          </a:p>
        </p:txBody>
      </p:sp>
      <p:pic>
        <p:nvPicPr>
          <p:cNvPr id="22" name="Image 9" descr="preencoded.png"/>
          <p:cNvPicPr>
            <a:picLocks noChangeAspect="1"/>
          </p:cNvPicPr>
          <p:nvPr/>
        </p:nvPicPr>
        <p:blipFill>
          <a:blip r:embed="rId12"/>
          <a:stretch>
            <a:fillRect/>
          </a:stretch>
        </p:blipFill>
        <p:spPr>
          <a:xfrm>
            <a:off x="2213967" y="1471612"/>
            <a:ext cx="3403044" cy="3403044"/>
          </a:xfrm>
          <a:prstGeom prst="rect">
            <a:avLst/>
          </a:prstGeom>
        </p:spPr>
      </p:pic>
      <p:pic>
        <p:nvPicPr>
          <p:cNvPr id="23" name="Image 10" descr="preencoded.png"/>
          <p:cNvPicPr>
            <a:picLocks noChangeAspect="1"/>
          </p:cNvPicPr>
          <p:nvPr/>
        </p:nvPicPr>
        <p:blipFill>
          <a:blip r:embed="rId13"/>
          <a:stretch>
            <a:fillRect/>
          </a:stretch>
        </p:blipFill>
        <p:spPr>
          <a:xfrm>
            <a:off x="2862798" y="3760172"/>
            <a:ext cx="156329" cy="195501"/>
          </a:xfrm>
          <a:prstGeom prst="rect">
            <a:avLst/>
          </a:prstGeom>
        </p:spPr>
      </p:pic>
      <p:sp>
        <p:nvSpPr>
          <p:cNvPr id="24" name="Shape 11"/>
          <p:cNvSpPr/>
          <p:nvPr/>
        </p:nvSpPr>
        <p:spPr>
          <a:xfrm>
            <a:off x="643295" y="7377113"/>
            <a:ext cx="209074" cy="209074"/>
          </a:xfrm>
          <a:prstGeom prst="roundRect">
            <a:avLst>
              <a:gd name="adj" fmla="val 21003"/>
            </a:avLst>
          </a:prstGeom>
          <a:solidFill>
            <a:srgbClr val="EDE6DE"/>
          </a:solidFill>
          <a:ln w="7620">
            <a:solidFill>
              <a:srgbClr val="D3CCC4"/>
            </a:solidFill>
            <a:prstDash val="solid"/>
          </a:ln>
        </p:spPr>
        <p:txBody>
          <a:bodyPr/>
          <a:lstStyle/>
          <a:p>
            <a:endParaRPr lang="pt-BR"/>
          </a:p>
        </p:txBody>
      </p:sp>
      <p:pic>
        <p:nvPicPr>
          <p:cNvPr id="25" name="Image 11" descr="preencoded.png"/>
          <p:cNvPicPr>
            <a:picLocks noChangeAspect="1"/>
          </p:cNvPicPr>
          <p:nvPr/>
        </p:nvPicPr>
        <p:blipFill>
          <a:blip r:embed="rId14"/>
          <a:stretch>
            <a:fillRect/>
          </a:stretch>
        </p:blipFill>
        <p:spPr>
          <a:xfrm>
            <a:off x="682526" y="7399973"/>
            <a:ext cx="130612" cy="163354"/>
          </a:xfrm>
          <a:prstGeom prst="rect">
            <a:avLst/>
          </a:prstGeom>
        </p:spPr>
      </p:pic>
      <p:sp>
        <p:nvSpPr>
          <p:cNvPr id="26" name="Text 12"/>
          <p:cNvSpPr/>
          <p:nvPr/>
        </p:nvSpPr>
        <p:spPr>
          <a:xfrm>
            <a:off x="956905" y="7399973"/>
            <a:ext cx="1306830" cy="163354"/>
          </a:xfrm>
          <a:prstGeom prst="rect">
            <a:avLst/>
          </a:prstGeom>
          <a:noFill/>
          <a:ln/>
        </p:spPr>
        <p:txBody>
          <a:bodyPr wrap="none" lIns="0" tIns="0" rIns="0" bIns="0" rtlCol="0" anchor="t"/>
          <a:lstStyle/>
          <a:p>
            <a:pPr marL="0" indent="0" algn="l">
              <a:lnSpc>
                <a:spcPts val="1250"/>
              </a:lnSpc>
              <a:buNone/>
            </a:pPr>
            <a:r>
              <a:rPr lang="en-US" sz="1000" dirty="0">
                <a:solidFill>
                  <a:srgbClr val="000000"/>
                </a:solidFill>
                <a:latin typeface="Montserrat Semi Bold" pitchFamily="34" charset="0"/>
                <a:ea typeface="Montserrat Semi Bold" pitchFamily="34" charset="-122"/>
                <a:cs typeface="Montserrat Semi Bold" pitchFamily="34" charset="-120"/>
              </a:rPr>
              <a:t>Produtos Próprios</a:t>
            </a:r>
            <a:endParaRPr lang="en-US" sz="1000" dirty="0"/>
          </a:p>
        </p:txBody>
      </p:sp>
      <p:sp>
        <p:nvSpPr>
          <p:cNvPr id="27" name="Text 13"/>
          <p:cNvSpPr/>
          <p:nvPr/>
        </p:nvSpPr>
        <p:spPr>
          <a:xfrm>
            <a:off x="956905" y="7667863"/>
            <a:ext cx="6230779" cy="334328"/>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Linha exclusiva de produtos físicos e digitais complementares às sessões, expandindo a experiência OLÍBANO para o dia a dia dos clientes.</a:t>
            </a:r>
            <a:endParaRPr lang="en-US" sz="800" dirty="0"/>
          </a:p>
        </p:txBody>
      </p:sp>
      <p:pic>
        <p:nvPicPr>
          <p:cNvPr id="28" name="Image 12" descr="preencoded.png"/>
          <p:cNvPicPr>
            <a:picLocks noChangeAspect="1"/>
          </p:cNvPicPr>
          <p:nvPr/>
        </p:nvPicPr>
        <p:blipFill>
          <a:blip r:embed="rId15"/>
          <a:stretch>
            <a:fillRect/>
          </a:stretch>
        </p:blipFill>
        <p:spPr>
          <a:xfrm>
            <a:off x="7450336" y="1043226"/>
            <a:ext cx="6544389" cy="6544389"/>
          </a:xfrm>
          <a:prstGeom prst="rect">
            <a:avLst/>
          </a:prstGeom>
        </p:spPr>
      </p:pic>
      <p:sp>
        <p:nvSpPr>
          <p:cNvPr id="29" name="Text 14"/>
          <p:cNvSpPr/>
          <p:nvPr/>
        </p:nvSpPr>
        <p:spPr>
          <a:xfrm>
            <a:off x="7450336" y="7705130"/>
            <a:ext cx="6544389" cy="501491"/>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Open Sans Bold" pitchFamily="34" charset="0"/>
                <a:ea typeface="Open Sans Bold" pitchFamily="34" charset="-122"/>
                <a:cs typeface="Open Sans Bold" pitchFamily="34" charset="-120"/>
              </a:rPr>
              <a:t>Nossa estratégia de monetização foi desenhada para criar múltiplos pontos de contato com o cliente, maximizando o ticket médio e promovendo relacionamentos de longo prazo. A diversificação das fontes de receita também nos protege contra sazonalidades e amplia nossa capacidade de expansão.</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4384" y="539234"/>
            <a:ext cx="4827984" cy="490180"/>
          </a:xfrm>
          <a:prstGeom prst="rect">
            <a:avLst/>
          </a:prstGeom>
          <a:noFill/>
          <a:ln/>
        </p:spPr>
        <p:txBody>
          <a:bodyPr wrap="none" lIns="0" tIns="0" rIns="0" bIns="0" rtlCol="0" anchor="t"/>
          <a:lstStyle/>
          <a:p>
            <a:pPr marL="0" indent="0" algn="l">
              <a:lnSpc>
                <a:spcPts val="3850"/>
              </a:lnSpc>
              <a:buNone/>
            </a:pPr>
            <a:r>
              <a:rPr lang="en-US" sz="3050" dirty="0">
                <a:solidFill>
                  <a:srgbClr val="000000"/>
                </a:solidFill>
                <a:latin typeface="Montserrat Semi Bold" pitchFamily="34" charset="0"/>
                <a:ea typeface="Montserrat Semi Bold" pitchFamily="34" charset="-122"/>
                <a:cs typeface="Montserrat Semi Bold" pitchFamily="34" charset="-120"/>
              </a:rPr>
              <a:t>Faturamento e Métricas</a:t>
            </a:r>
            <a:endParaRPr lang="en-US" sz="3050" dirty="0"/>
          </a:p>
        </p:txBody>
      </p:sp>
      <p:sp>
        <p:nvSpPr>
          <p:cNvPr id="3" name="Text 1"/>
          <p:cNvSpPr/>
          <p:nvPr/>
        </p:nvSpPr>
        <p:spPr>
          <a:xfrm>
            <a:off x="784384" y="1343144"/>
            <a:ext cx="13061633" cy="501968"/>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Os resultados iniciais da OLÍBANO demonstram a validação do nosso modelo de negócio e o potencial de crescimento acelerado com o aporte de investimentos estratégicos.</a:t>
            </a:r>
            <a:endParaRPr lang="en-US" sz="1200" dirty="0"/>
          </a:p>
        </p:txBody>
      </p:sp>
      <p:pic>
        <p:nvPicPr>
          <p:cNvPr id="4" name="Image 0" descr="preencoded.png"/>
          <p:cNvPicPr>
            <a:picLocks noChangeAspect="1"/>
          </p:cNvPicPr>
          <p:nvPr/>
        </p:nvPicPr>
        <p:blipFill>
          <a:blip r:embed="rId3"/>
          <a:stretch>
            <a:fillRect/>
          </a:stretch>
        </p:blipFill>
        <p:spPr>
          <a:xfrm>
            <a:off x="784384" y="2198013"/>
            <a:ext cx="4995029" cy="4995029"/>
          </a:xfrm>
          <a:prstGeom prst="rect">
            <a:avLst/>
          </a:prstGeom>
        </p:spPr>
      </p:pic>
      <p:sp>
        <p:nvSpPr>
          <p:cNvPr id="5" name="Text 2"/>
          <p:cNvSpPr/>
          <p:nvPr/>
        </p:nvSpPr>
        <p:spPr>
          <a:xfrm>
            <a:off x="784384" y="7369493"/>
            <a:ext cx="4995029" cy="250984"/>
          </a:xfrm>
          <a:prstGeom prst="rect">
            <a:avLst/>
          </a:prstGeom>
          <a:noFill/>
          <a:ln/>
        </p:spPr>
        <p:txBody>
          <a:bodyPr wrap="non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Projeção de crescimento após investimento</a:t>
            </a:r>
            <a:endParaRPr lang="en-US" sz="1200" dirty="0"/>
          </a:p>
        </p:txBody>
      </p:sp>
      <p:sp>
        <p:nvSpPr>
          <p:cNvPr id="6" name="Shape 3"/>
          <p:cNvSpPr/>
          <p:nvPr/>
        </p:nvSpPr>
        <p:spPr>
          <a:xfrm>
            <a:off x="6169700" y="2276356"/>
            <a:ext cx="2990969" cy="196096"/>
          </a:xfrm>
          <a:prstGeom prst="roundRect">
            <a:avLst>
              <a:gd name="adj" fmla="val 33603"/>
            </a:avLst>
          </a:prstGeom>
          <a:solidFill>
            <a:srgbClr val="EDE6DE"/>
          </a:solidFill>
          <a:ln w="7620">
            <a:solidFill>
              <a:srgbClr val="D3CCC4"/>
            </a:solidFill>
            <a:prstDash val="solid"/>
          </a:ln>
        </p:spPr>
        <p:txBody>
          <a:bodyPr/>
          <a:lstStyle/>
          <a:p>
            <a:endParaRPr lang="pt-BR"/>
          </a:p>
        </p:txBody>
      </p:sp>
      <p:sp>
        <p:nvSpPr>
          <p:cNvPr id="7" name="Shape 4"/>
          <p:cNvSpPr/>
          <p:nvPr/>
        </p:nvSpPr>
        <p:spPr>
          <a:xfrm>
            <a:off x="6169700" y="2276356"/>
            <a:ext cx="2990969" cy="196096"/>
          </a:xfrm>
          <a:prstGeom prst="roundRect">
            <a:avLst>
              <a:gd name="adj" fmla="val 33603"/>
            </a:avLst>
          </a:prstGeom>
          <a:solidFill>
            <a:srgbClr val="BDA389"/>
          </a:solidFill>
          <a:ln/>
        </p:spPr>
        <p:txBody>
          <a:bodyPr/>
          <a:lstStyle/>
          <a:p>
            <a:endParaRPr lang="pt-BR"/>
          </a:p>
        </p:txBody>
      </p:sp>
      <p:sp>
        <p:nvSpPr>
          <p:cNvPr id="8" name="Text 5"/>
          <p:cNvSpPr/>
          <p:nvPr/>
        </p:nvSpPr>
        <p:spPr>
          <a:xfrm>
            <a:off x="9278303" y="2276356"/>
            <a:ext cx="635198" cy="196096"/>
          </a:xfrm>
          <a:prstGeom prst="rect">
            <a:avLst/>
          </a:prstGeom>
          <a:noFill/>
          <a:ln/>
        </p:spPr>
        <p:txBody>
          <a:bodyPr wrap="none" lIns="0" tIns="0" rIns="0" bIns="0" rtlCol="0" anchor="t"/>
          <a:lstStyle/>
          <a:p>
            <a:pPr marL="0" indent="0" algn="l">
              <a:lnSpc>
                <a:spcPts val="1500"/>
              </a:lnSpc>
              <a:buNone/>
            </a:pPr>
            <a:r>
              <a:rPr lang="en-US" sz="1500" dirty="0">
                <a:solidFill>
                  <a:srgbClr val="000000"/>
                </a:solidFill>
                <a:latin typeface="Montserrat Semi Bold" pitchFamily="34" charset="0"/>
                <a:ea typeface="Montserrat Semi Bold" pitchFamily="34" charset="-122"/>
                <a:cs typeface="Montserrat Semi Bold" pitchFamily="34" charset="-120"/>
              </a:rPr>
              <a:t>R$799</a:t>
            </a:r>
            <a:endParaRPr lang="en-US" sz="1500" dirty="0"/>
          </a:p>
        </p:txBody>
      </p:sp>
      <p:sp>
        <p:nvSpPr>
          <p:cNvPr id="9" name="Text 6"/>
          <p:cNvSpPr/>
          <p:nvPr/>
        </p:nvSpPr>
        <p:spPr>
          <a:xfrm>
            <a:off x="6169700" y="2668429"/>
            <a:ext cx="1961078" cy="245031"/>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Montserrat Semi Bold" pitchFamily="34" charset="0"/>
                <a:ea typeface="Montserrat Semi Bold" pitchFamily="34" charset="-122"/>
                <a:cs typeface="Montserrat Semi Bold" pitchFamily="34" charset="-120"/>
              </a:rPr>
              <a:t>Ticket Médio</a:t>
            </a:r>
            <a:endParaRPr lang="en-US" sz="1500" dirty="0"/>
          </a:p>
        </p:txBody>
      </p:sp>
      <p:sp>
        <p:nvSpPr>
          <p:cNvPr id="10" name="Text 7"/>
          <p:cNvSpPr/>
          <p:nvPr/>
        </p:nvSpPr>
        <p:spPr>
          <a:xfrm>
            <a:off x="6169700" y="3070265"/>
            <a:ext cx="3743801" cy="1003935"/>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Valor médio gasto por cliente em cada visita, combinando sessões e produtos, posicionando-nos claramente no segmento premium do mercado.</a:t>
            </a:r>
            <a:endParaRPr lang="en-US" sz="1200" dirty="0"/>
          </a:p>
        </p:txBody>
      </p:sp>
      <p:sp>
        <p:nvSpPr>
          <p:cNvPr id="11" name="Shape 8"/>
          <p:cNvSpPr/>
          <p:nvPr/>
        </p:nvSpPr>
        <p:spPr>
          <a:xfrm>
            <a:off x="10109597" y="2276356"/>
            <a:ext cx="2722721" cy="196096"/>
          </a:xfrm>
          <a:prstGeom prst="roundRect">
            <a:avLst>
              <a:gd name="adj" fmla="val 33603"/>
            </a:avLst>
          </a:prstGeom>
          <a:solidFill>
            <a:srgbClr val="EDE6DE"/>
          </a:solidFill>
          <a:ln w="7620">
            <a:solidFill>
              <a:srgbClr val="D3CCC4"/>
            </a:solidFill>
            <a:prstDash val="solid"/>
          </a:ln>
        </p:spPr>
        <p:txBody>
          <a:bodyPr/>
          <a:lstStyle/>
          <a:p>
            <a:endParaRPr lang="pt-BR"/>
          </a:p>
        </p:txBody>
      </p:sp>
      <p:sp>
        <p:nvSpPr>
          <p:cNvPr id="12" name="Shape 9"/>
          <p:cNvSpPr/>
          <p:nvPr/>
        </p:nvSpPr>
        <p:spPr>
          <a:xfrm>
            <a:off x="10109597" y="2276356"/>
            <a:ext cx="2722721" cy="196096"/>
          </a:xfrm>
          <a:prstGeom prst="roundRect">
            <a:avLst>
              <a:gd name="adj" fmla="val 33603"/>
            </a:avLst>
          </a:prstGeom>
          <a:solidFill>
            <a:srgbClr val="BDA389"/>
          </a:solidFill>
          <a:ln/>
        </p:spPr>
        <p:txBody>
          <a:bodyPr/>
          <a:lstStyle/>
          <a:p>
            <a:endParaRPr lang="pt-BR"/>
          </a:p>
        </p:txBody>
      </p:sp>
      <p:sp>
        <p:nvSpPr>
          <p:cNvPr id="13" name="Text 10"/>
          <p:cNvSpPr/>
          <p:nvPr/>
        </p:nvSpPr>
        <p:spPr>
          <a:xfrm>
            <a:off x="12949952" y="2276356"/>
            <a:ext cx="903565" cy="196096"/>
          </a:xfrm>
          <a:prstGeom prst="rect">
            <a:avLst/>
          </a:prstGeom>
          <a:noFill/>
          <a:ln/>
        </p:spPr>
        <p:txBody>
          <a:bodyPr wrap="none" lIns="0" tIns="0" rIns="0" bIns="0" rtlCol="0" anchor="t"/>
          <a:lstStyle/>
          <a:p>
            <a:pPr marL="0" indent="0" algn="l">
              <a:lnSpc>
                <a:spcPts val="1500"/>
              </a:lnSpc>
              <a:buNone/>
            </a:pPr>
            <a:r>
              <a:rPr lang="en-US" sz="1500" dirty="0">
                <a:solidFill>
                  <a:srgbClr val="000000"/>
                </a:solidFill>
                <a:latin typeface="Montserrat Semi Bold" pitchFamily="34" charset="0"/>
                <a:ea typeface="Montserrat Semi Bold" pitchFamily="34" charset="-122"/>
                <a:cs typeface="Montserrat Semi Bold" pitchFamily="34" charset="-120"/>
              </a:rPr>
              <a:t>R$18.900</a:t>
            </a:r>
            <a:endParaRPr lang="en-US" sz="1500" dirty="0"/>
          </a:p>
        </p:txBody>
      </p:sp>
      <p:sp>
        <p:nvSpPr>
          <p:cNvPr id="14" name="Text 11"/>
          <p:cNvSpPr/>
          <p:nvPr/>
        </p:nvSpPr>
        <p:spPr>
          <a:xfrm>
            <a:off x="10109597" y="2668429"/>
            <a:ext cx="1961078" cy="245031"/>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Montserrat Semi Bold" pitchFamily="34" charset="0"/>
                <a:ea typeface="Montserrat Semi Bold" pitchFamily="34" charset="-122"/>
                <a:cs typeface="Montserrat Semi Bold" pitchFamily="34" charset="-120"/>
              </a:rPr>
              <a:t>Receita MVP</a:t>
            </a:r>
            <a:endParaRPr lang="en-US" sz="1500" dirty="0"/>
          </a:p>
        </p:txBody>
      </p:sp>
      <p:sp>
        <p:nvSpPr>
          <p:cNvPr id="15" name="Text 12"/>
          <p:cNvSpPr/>
          <p:nvPr/>
        </p:nvSpPr>
        <p:spPr>
          <a:xfrm>
            <a:off x="10109597" y="3070265"/>
            <a:ext cx="3743920" cy="752951"/>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Faturamento alcançado nos primeiros 3 meses de operação em modo MVP, validando nossa proposta de valor junto ao público-alvo inicial.</a:t>
            </a:r>
            <a:endParaRPr lang="en-US" sz="1200" dirty="0"/>
          </a:p>
        </p:txBody>
      </p:sp>
      <p:sp>
        <p:nvSpPr>
          <p:cNvPr id="16" name="Shape 13"/>
          <p:cNvSpPr/>
          <p:nvPr/>
        </p:nvSpPr>
        <p:spPr>
          <a:xfrm>
            <a:off x="6169700" y="4544735"/>
            <a:ext cx="2675811" cy="196096"/>
          </a:xfrm>
          <a:prstGeom prst="roundRect">
            <a:avLst>
              <a:gd name="adj" fmla="val 33603"/>
            </a:avLst>
          </a:prstGeom>
          <a:solidFill>
            <a:srgbClr val="EDE6DE"/>
          </a:solidFill>
          <a:ln w="7620">
            <a:solidFill>
              <a:srgbClr val="D3CCC4"/>
            </a:solidFill>
            <a:prstDash val="solid"/>
          </a:ln>
        </p:spPr>
        <p:txBody>
          <a:bodyPr/>
          <a:lstStyle/>
          <a:p>
            <a:endParaRPr lang="pt-BR"/>
          </a:p>
        </p:txBody>
      </p:sp>
      <p:sp>
        <p:nvSpPr>
          <p:cNvPr id="17" name="Shape 14"/>
          <p:cNvSpPr/>
          <p:nvPr/>
        </p:nvSpPr>
        <p:spPr>
          <a:xfrm>
            <a:off x="6169700" y="4544735"/>
            <a:ext cx="2675811" cy="196096"/>
          </a:xfrm>
          <a:prstGeom prst="roundRect">
            <a:avLst>
              <a:gd name="adj" fmla="val 33603"/>
            </a:avLst>
          </a:prstGeom>
          <a:solidFill>
            <a:srgbClr val="BDA389"/>
          </a:solidFill>
          <a:ln/>
        </p:spPr>
        <p:txBody>
          <a:bodyPr/>
          <a:lstStyle/>
          <a:p>
            <a:endParaRPr lang="pt-BR"/>
          </a:p>
        </p:txBody>
      </p:sp>
      <p:sp>
        <p:nvSpPr>
          <p:cNvPr id="18" name="Text 15"/>
          <p:cNvSpPr/>
          <p:nvPr/>
        </p:nvSpPr>
        <p:spPr>
          <a:xfrm>
            <a:off x="8963144" y="4544735"/>
            <a:ext cx="950357" cy="196096"/>
          </a:xfrm>
          <a:prstGeom prst="rect">
            <a:avLst/>
          </a:prstGeom>
          <a:noFill/>
          <a:ln/>
        </p:spPr>
        <p:txBody>
          <a:bodyPr wrap="none" lIns="0" tIns="0" rIns="0" bIns="0" rtlCol="0" anchor="t"/>
          <a:lstStyle/>
          <a:p>
            <a:pPr marL="0" indent="0" algn="l">
              <a:lnSpc>
                <a:spcPts val="1500"/>
              </a:lnSpc>
              <a:buNone/>
            </a:pPr>
            <a:r>
              <a:rPr lang="en-US" sz="1500" dirty="0">
                <a:solidFill>
                  <a:srgbClr val="000000"/>
                </a:solidFill>
                <a:latin typeface="Montserrat Semi Bold" pitchFamily="34" charset="0"/>
                <a:ea typeface="Montserrat Semi Bold" pitchFamily="34" charset="-122"/>
                <a:cs typeface="Montserrat Semi Bold" pitchFamily="34" charset="-120"/>
              </a:rPr>
              <a:t>R$30.000</a:t>
            </a:r>
            <a:endParaRPr lang="en-US" sz="1500" dirty="0"/>
          </a:p>
        </p:txBody>
      </p:sp>
      <p:sp>
        <p:nvSpPr>
          <p:cNvPr id="19" name="Text 16"/>
          <p:cNvSpPr/>
          <p:nvPr/>
        </p:nvSpPr>
        <p:spPr>
          <a:xfrm>
            <a:off x="6169700" y="4936808"/>
            <a:ext cx="3114556" cy="245031"/>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Montserrat Semi Bold" pitchFamily="34" charset="0"/>
                <a:ea typeface="Montserrat Semi Bold" pitchFamily="34" charset="-122"/>
                <a:cs typeface="Montserrat Semi Bold" pitchFamily="34" charset="-120"/>
              </a:rPr>
              <a:t>Meta Mensal Pós-Investimento</a:t>
            </a:r>
            <a:endParaRPr lang="en-US" sz="1500" dirty="0"/>
          </a:p>
        </p:txBody>
      </p:sp>
      <p:sp>
        <p:nvSpPr>
          <p:cNvPr id="20" name="Text 17"/>
          <p:cNvSpPr/>
          <p:nvPr/>
        </p:nvSpPr>
        <p:spPr>
          <a:xfrm>
            <a:off x="6169700" y="5338643"/>
            <a:ext cx="3743801" cy="1003935"/>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Projeção de receita mensal recorrente após a primeira rodada de investimentos, representando um crescimento de 58% em relação ao MVP.</a:t>
            </a:r>
            <a:endParaRPr lang="en-US" sz="1200" dirty="0"/>
          </a:p>
        </p:txBody>
      </p:sp>
      <p:sp>
        <p:nvSpPr>
          <p:cNvPr id="21" name="Text 18"/>
          <p:cNvSpPr/>
          <p:nvPr/>
        </p:nvSpPr>
        <p:spPr>
          <a:xfrm>
            <a:off x="6169700" y="6519029"/>
            <a:ext cx="7683817" cy="1003935"/>
          </a:xfrm>
          <a:prstGeom prst="rect">
            <a:avLst/>
          </a:prstGeom>
          <a:noFill/>
          <a:ln/>
        </p:spPr>
        <p:txBody>
          <a:bodyPr wrap="square" lIns="0" tIns="0" rIns="0" bIns="0" rtlCol="0" anchor="t"/>
          <a:lstStyle/>
          <a:p>
            <a:pPr marL="0" indent="0" algn="l">
              <a:lnSpc>
                <a:spcPts val="1950"/>
              </a:lnSpc>
              <a:buNone/>
            </a:pPr>
            <a:r>
              <a:rPr lang="en-US" sz="1200" b="1" dirty="0">
                <a:solidFill>
                  <a:srgbClr val="000000"/>
                </a:solidFill>
                <a:latin typeface="Open Sans Bold" pitchFamily="34" charset="0"/>
                <a:ea typeface="Open Sans Bold" pitchFamily="34" charset="-122"/>
                <a:cs typeface="Open Sans Bold" pitchFamily="34" charset="-120"/>
              </a:rPr>
              <a:t>Nossas métricas iniciais indicam uma taxa de retenção de 78% e um NPS de 92, demonstrando a forte aceitação do mercado e o alto nível de satisfação dos primeiros clientes. Com o aporte de investimentos, projetamos atingir o break-even operacional em 18 meses e iniciar a expansão para novas unidades a partir do terceiro ano.</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098" y="539710"/>
            <a:ext cx="5629632" cy="551974"/>
          </a:xfrm>
          <a:prstGeom prst="rect">
            <a:avLst/>
          </a:prstGeom>
          <a:noFill/>
          <a:ln/>
        </p:spPr>
        <p:txBody>
          <a:bodyPr wrap="none" lIns="0" tIns="0" rIns="0" bIns="0" rtlCol="0" anchor="t"/>
          <a:lstStyle/>
          <a:p>
            <a:pPr marL="0" indent="0" algn="l">
              <a:lnSpc>
                <a:spcPts val="4300"/>
              </a:lnSpc>
              <a:buNone/>
            </a:pPr>
            <a:r>
              <a:rPr lang="en-US" sz="3450" dirty="0">
                <a:solidFill>
                  <a:srgbClr val="000000"/>
                </a:solidFill>
                <a:latin typeface="Montserrat Semi Bold" pitchFamily="34" charset="0"/>
                <a:ea typeface="Montserrat Semi Bold" pitchFamily="34" charset="-122"/>
                <a:cs typeface="Montserrat Semi Bold" pitchFamily="34" charset="-120"/>
              </a:rPr>
              <a:t>Movimentos de Mercado</a:t>
            </a:r>
            <a:endParaRPr lang="en-US" sz="3450" dirty="0"/>
          </a:p>
        </p:txBody>
      </p:sp>
      <p:sp>
        <p:nvSpPr>
          <p:cNvPr id="3" name="Text 1"/>
          <p:cNvSpPr/>
          <p:nvPr/>
        </p:nvSpPr>
        <p:spPr>
          <a:xfrm>
            <a:off x="785098" y="1444943"/>
            <a:ext cx="13060204" cy="565309"/>
          </a:xfrm>
          <a:prstGeom prst="rect">
            <a:avLst/>
          </a:prstGeom>
          <a:noFill/>
          <a:ln/>
        </p:spPr>
        <p:txBody>
          <a:bodyPr wrap="square" lIns="0" tIns="0" rIns="0" bIns="0" rtlCol="0" anchor="t"/>
          <a:lstStyle/>
          <a:p>
            <a:pPr marL="0" indent="0" algn="l">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O setor de bem-estar premium tem apresentado movimentações significativas globalmente, com fusões, aquisições e investimentos expressivos que confirmam o potencial e a atratividade do segmento.</a:t>
            </a:r>
            <a:endParaRPr lang="en-US" sz="1350" dirty="0"/>
          </a:p>
        </p:txBody>
      </p:sp>
      <p:sp>
        <p:nvSpPr>
          <p:cNvPr id="4" name="Shape 2"/>
          <p:cNvSpPr/>
          <p:nvPr/>
        </p:nvSpPr>
        <p:spPr>
          <a:xfrm>
            <a:off x="785098" y="4428173"/>
            <a:ext cx="13060204" cy="22860"/>
          </a:xfrm>
          <a:prstGeom prst="roundRect">
            <a:avLst>
              <a:gd name="adj" fmla="val 324580"/>
            </a:avLst>
          </a:prstGeom>
          <a:solidFill>
            <a:srgbClr val="D3CCC4"/>
          </a:solidFill>
          <a:ln/>
        </p:spPr>
        <p:txBody>
          <a:bodyPr/>
          <a:lstStyle/>
          <a:p>
            <a:endParaRPr lang="pt-BR"/>
          </a:p>
        </p:txBody>
      </p:sp>
      <p:sp>
        <p:nvSpPr>
          <p:cNvPr id="5" name="Shape 3"/>
          <p:cNvSpPr/>
          <p:nvPr/>
        </p:nvSpPr>
        <p:spPr>
          <a:xfrm>
            <a:off x="3319462" y="3898225"/>
            <a:ext cx="22860" cy="529947"/>
          </a:xfrm>
          <a:prstGeom prst="roundRect">
            <a:avLst>
              <a:gd name="adj" fmla="val 324580"/>
            </a:avLst>
          </a:prstGeom>
          <a:solidFill>
            <a:srgbClr val="D3CCC4"/>
          </a:solidFill>
          <a:ln/>
        </p:spPr>
        <p:txBody>
          <a:bodyPr/>
          <a:lstStyle/>
          <a:p>
            <a:endParaRPr lang="pt-BR"/>
          </a:p>
        </p:txBody>
      </p:sp>
      <p:sp>
        <p:nvSpPr>
          <p:cNvPr id="6" name="Shape 4"/>
          <p:cNvSpPr/>
          <p:nvPr/>
        </p:nvSpPr>
        <p:spPr>
          <a:xfrm>
            <a:off x="3132177" y="4229457"/>
            <a:ext cx="397431" cy="397431"/>
          </a:xfrm>
          <a:prstGeom prst="roundRect">
            <a:avLst>
              <a:gd name="adj" fmla="val 18670"/>
            </a:avLst>
          </a:prstGeom>
          <a:solidFill>
            <a:srgbClr val="EDE6DE"/>
          </a:solidFill>
          <a:ln w="7620">
            <a:solidFill>
              <a:srgbClr val="D3CCC4"/>
            </a:solidFill>
            <a:prstDash val="solid"/>
          </a:ln>
        </p:spPr>
        <p:txBody>
          <a:bodyPr/>
          <a:lstStyle/>
          <a:p>
            <a:endParaRPr lang="pt-BR"/>
          </a:p>
        </p:txBody>
      </p:sp>
      <p:sp>
        <p:nvSpPr>
          <p:cNvPr id="7" name="Text 5"/>
          <p:cNvSpPr/>
          <p:nvPr/>
        </p:nvSpPr>
        <p:spPr>
          <a:xfrm>
            <a:off x="3198435" y="4262557"/>
            <a:ext cx="264914" cy="331232"/>
          </a:xfrm>
          <a:prstGeom prst="rect">
            <a:avLst/>
          </a:prstGeom>
          <a:noFill/>
          <a:ln/>
        </p:spPr>
        <p:txBody>
          <a:bodyPr wrap="none" lIns="0" tIns="0" rIns="0" bIns="0" rtlCol="0" anchor="t"/>
          <a:lstStyle/>
          <a:p>
            <a:pPr marL="0" indent="0" algn="ctr">
              <a:lnSpc>
                <a:spcPts val="2050"/>
              </a:lnSpc>
              <a:buNone/>
            </a:pPr>
            <a:r>
              <a:rPr lang="en-US" sz="2050" dirty="0">
                <a:solidFill>
                  <a:srgbClr val="000000"/>
                </a:solidFill>
                <a:latin typeface="Montserrat Semi Bold" pitchFamily="34" charset="0"/>
                <a:ea typeface="Montserrat Semi Bold" pitchFamily="34" charset="-122"/>
                <a:cs typeface="Montserrat Semi Bold" pitchFamily="34" charset="-120"/>
              </a:rPr>
              <a:t>1</a:t>
            </a:r>
            <a:endParaRPr lang="en-US" sz="2050" dirty="0"/>
          </a:p>
        </p:txBody>
      </p:sp>
      <p:sp>
        <p:nvSpPr>
          <p:cNvPr id="8" name="Text 6"/>
          <p:cNvSpPr/>
          <p:nvPr/>
        </p:nvSpPr>
        <p:spPr>
          <a:xfrm>
            <a:off x="1959412" y="2208967"/>
            <a:ext cx="2742962" cy="275987"/>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Montserrat Semi Bold" pitchFamily="34" charset="0"/>
                <a:ea typeface="Montserrat Semi Bold" pitchFamily="34" charset="-122"/>
                <a:cs typeface="Montserrat Semi Bold" pitchFamily="34" charset="-120"/>
              </a:rPr>
              <a:t>Experimentaí &amp; UAUBox</a:t>
            </a:r>
            <a:endParaRPr lang="en-US" sz="1700" dirty="0"/>
          </a:p>
        </p:txBody>
      </p:sp>
      <p:sp>
        <p:nvSpPr>
          <p:cNvPr id="9" name="Text 7"/>
          <p:cNvSpPr/>
          <p:nvPr/>
        </p:nvSpPr>
        <p:spPr>
          <a:xfrm>
            <a:off x="961668" y="2590919"/>
            <a:ext cx="4738449" cy="1130618"/>
          </a:xfrm>
          <a:prstGeom prst="rect">
            <a:avLst/>
          </a:prstGeom>
          <a:noFill/>
          <a:ln/>
        </p:spPr>
        <p:txBody>
          <a:bodyPr wrap="square" lIns="0" tIns="0" rIns="0" bIns="0" rtlCol="0" anchor="t"/>
          <a:lstStyle/>
          <a:p>
            <a:pPr marL="0" indent="0" algn="ctr">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A plataforma de experiências Experimentaí foi adquirida pela UAUBox, consolidando a tendência de integração entre empresas de serviços premium e modelos de assinatura no Brasil.</a:t>
            </a:r>
            <a:endParaRPr lang="en-US" sz="1350" dirty="0"/>
          </a:p>
        </p:txBody>
      </p:sp>
      <p:sp>
        <p:nvSpPr>
          <p:cNvPr id="10" name="Shape 8"/>
          <p:cNvSpPr/>
          <p:nvPr/>
        </p:nvSpPr>
        <p:spPr>
          <a:xfrm>
            <a:off x="5975628" y="4428173"/>
            <a:ext cx="22860" cy="529947"/>
          </a:xfrm>
          <a:prstGeom prst="roundRect">
            <a:avLst>
              <a:gd name="adj" fmla="val 324580"/>
            </a:avLst>
          </a:prstGeom>
          <a:solidFill>
            <a:srgbClr val="D3CCC4"/>
          </a:solidFill>
          <a:ln/>
        </p:spPr>
        <p:txBody>
          <a:bodyPr/>
          <a:lstStyle/>
          <a:p>
            <a:endParaRPr lang="pt-BR"/>
          </a:p>
        </p:txBody>
      </p:sp>
      <p:sp>
        <p:nvSpPr>
          <p:cNvPr id="11" name="Shape 9"/>
          <p:cNvSpPr/>
          <p:nvPr/>
        </p:nvSpPr>
        <p:spPr>
          <a:xfrm>
            <a:off x="5788343" y="4229457"/>
            <a:ext cx="397431" cy="397431"/>
          </a:xfrm>
          <a:prstGeom prst="roundRect">
            <a:avLst>
              <a:gd name="adj" fmla="val 18670"/>
            </a:avLst>
          </a:prstGeom>
          <a:solidFill>
            <a:srgbClr val="EDE6DE"/>
          </a:solidFill>
          <a:ln w="7620">
            <a:solidFill>
              <a:srgbClr val="D3CCC4"/>
            </a:solidFill>
            <a:prstDash val="solid"/>
          </a:ln>
        </p:spPr>
        <p:txBody>
          <a:bodyPr/>
          <a:lstStyle/>
          <a:p>
            <a:endParaRPr lang="pt-BR"/>
          </a:p>
        </p:txBody>
      </p:sp>
      <p:sp>
        <p:nvSpPr>
          <p:cNvPr id="12" name="Text 10"/>
          <p:cNvSpPr/>
          <p:nvPr/>
        </p:nvSpPr>
        <p:spPr>
          <a:xfrm>
            <a:off x="5854601" y="4262557"/>
            <a:ext cx="264914" cy="331232"/>
          </a:xfrm>
          <a:prstGeom prst="rect">
            <a:avLst/>
          </a:prstGeom>
          <a:noFill/>
          <a:ln/>
        </p:spPr>
        <p:txBody>
          <a:bodyPr wrap="none" lIns="0" tIns="0" rIns="0" bIns="0" rtlCol="0" anchor="t"/>
          <a:lstStyle/>
          <a:p>
            <a:pPr marL="0" indent="0" algn="ctr">
              <a:lnSpc>
                <a:spcPts val="2050"/>
              </a:lnSpc>
              <a:buNone/>
            </a:pPr>
            <a:r>
              <a:rPr lang="en-US" sz="2050" dirty="0">
                <a:solidFill>
                  <a:srgbClr val="000000"/>
                </a:solidFill>
                <a:latin typeface="Montserrat Semi Bold" pitchFamily="34" charset="0"/>
                <a:ea typeface="Montserrat Semi Bold" pitchFamily="34" charset="-122"/>
                <a:cs typeface="Montserrat Semi Bold" pitchFamily="34" charset="-120"/>
              </a:rPr>
              <a:t>2</a:t>
            </a:r>
            <a:endParaRPr lang="en-US" sz="2050" dirty="0"/>
          </a:p>
        </p:txBody>
      </p:sp>
      <p:sp>
        <p:nvSpPr>
          <p:cNvPr id="13" name="Text 11"/>
          <p:cNvSpPr/>
          <p:nvPr/>
        </p:nvSpPr>
        <p:spPr>
          <a:xfrm>
            <a:off x="4882872" y="5134808"/>
            <a:ext cx="2208252" cy="275987"/>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Montserrat Semi Bold" pitchFamily="34" charset="0"/>
                <a:ea typeface="Montserrat Semi Bold" pitchFamily="34" charset="-122"/>
                <a:cs typeface="Montserrat Semi Bold" pitchFamily="34" charset="-120"/>
              </a:rPr>
              <a:t>XWELL Expande</a:t>
            </a:r>
            <a:endParaRPr lang="en-US" sz="1700" dirty="0"/>
          </a:p>
        </p:txBody>
      </p:sp>
      <p:sp>
        <p:nvSpPr>
          <p:cNvPr id="14" name="Text 12"/>
          <p:cNvSpPr/>
          <p:nvPr/>
        </p:nvSpPr>
        <p:spPr>
          <a:xfrm>
            <a:off x="3617833" y="5516761"/>
            <a:ext cx="4738449" cy="1130618"/>
          </a:xfrm>
          <a:prstGeom prst="rect">
            <a:avLst/>
          </a:prstGeom>
          <a:noFill/>
          <a:ln/>
        </p:spPr>
        <p:txBody>
          <a:bodyPr wrap="square" lIns="0" tIns="0" rIns="0" bIns="0" rtlCol="0" anchor="t"/>
          <a:lstStyle/>
          <a:p>
            <a:pPr marL="0" indent="0" algn="ctr">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A XWELL (antiga XpresSpa Group) investiu US$ 4 milhões em sua divisão de spas médicos, apostando na convergência entre bem-estar e tratamentos médicos de alto padrão.</a:t>
            </a:r>
            <a:endParaRPr lang="en-US" sz="1350" dirty="0"/>
          </a:p>
        </p:txBody>
      </p:sp>
      <p:sp>
        <p:nvSpPr>
          <p:cNvPr id="15" name="Shape 13"/>
          <p:cNvSpPr/>
          <p:nvPr/>
        </p:nvSpPr>
        <p:spPr>
          <a:xfrm>
            <a:off x="8631793" y="3898225"/>
            <a:ext cx="22860" cy="529947"/>
          </a:xfrm>
          <a:prstGeom prst="roundRect">
            <a:avLst>
              <a:gd name="adj" fmla="val 324580"/>
            </a:avLst>
          </a:prstGeom>
          <a:solidFill>
            <a:srgbClr val="D3CCC4"/>
          </a:solidFill>
          <a:ln/>
        </p:spPr>
        <p:txBody>
          <a:bodyPr/>
          <a:lstStyle/>
          <a:p>
            <a:endParaRPr lang="pt-BR"/>
          </a:p>
        </p:txBody>
      </p:sp>
      <p:sp>
        <p:nvSpPr>
          <p:cNvPr id="16" name="Shape 14"/>
          <p:cNvSpPr/>
          <p:nvPr/>
        </p:nvSpPr>
        <p:spPr>
          <a:xfrm>
            <a:off x="8444508" y="4229457"/>
            <a:ext cx="397431" cy="397431"/>
          </a:xfrm>
          <a:prstGeom prst="roundRect">
            <a:avLst>
              <a:gd name="adj" fmla="val 18670"/>
            </a:avLst>
          </a:prstGeom>
          <a:solidFill>
            <a:srgbClr val="EDE6DE"/>
          </a:solidFill>
          <a:ln w="7620">
            <a:solidFill>
              <a:srgbClr val="D3CCC4"/>
            </a:solidFill>
            <a:prstDash val="solid"/>
          </a:ln>
        </p:spPr>
        <p:txBody>
          <a:bodyPr/>
          <a:lstStyle/>
          <a:p>
            <a:endParaRPr lang="pt-BR"/>
          </a:p>
        </p:txBody>
      </p:sp>
      <p:sp>
        <p:nvSpPr>
          <p:cNvPr id="17" name="Text 15"/>
          <p:cNvSpPr/>
          <p:nvPr/>
        </p:nvSpPr>
        <p:spPr>
          <a:xfrm>
            <a:off x="8510766" y="4262557"/>
            <a:ext cx="264914" cy="331232"/>
          </a:xfrm>
          <a:prstGeom prst="rect">
            <a:avLst/>
          </a:prstGeom>
          <a:noFill/>
          <a:ln/>
        </p:spPr>
        <p:txBody>
          <a:bodyPr wrap="none" lIns="0" tIns="0" rIns="0" bIns="0" rtlCol="0" anchor="t"/>
          <a:lstStyle/>
          <a:p>
            <a:pPr marL="0" indent="0" algn="ctr">
              <a:lnSpc>
                <a:spcPts val="2050"/>
              </a:lnSpc>
              <a:buNone/>
            </a:pPr>
            <a:r>
              <a:rPr lang="en-US" sz="2050" dirty="0">
                <a:solidFill>
                  <a:srgbClr val="000000"/>
                </a:solidFill>
                <a:latin typeface="Montserrat Semi Bold" pitchFamily="34" charset="0"/>
                <a:ea typeface="Montserrat Semi Bold" pitchFamily="34" charset="-122"/>
                <a:cs typeface="Montserrat Semi Bold" pitchFamily="34" charset="-120"/>
              </a:rPr>
              <a:t>3</a:t>
            </a:r>
            <a:endParaRPr lang="en-US" sz="2050" dirty="0"/>
          </a:p>
        </p:txBody>
      </p:sp>
      <p:sp>
        <p:nvSpPr>
          <p:cNvPr id="18" name="Text 16"/>
          <p:cNvSpPr/>
          <p:nvPr/>
        </p:nvSpPr>
        <p:spPr>
          <a:xfrm>
            <a:off x="7090410" y="2208967"/>
            <a:ext cx="3105626" cy="275987"/>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Montserrat Semi Bold" pitchFamily="34" charset="0"/>
                <a:ea typeface="Montserrat Semi Bold" pitchFamily="34" charset="-122"/>
                <a:cs typeface="Montserrat Semi Bold" pitchFamily="34" charset="-120"/>
              </a:rPr>
              <a:t>Princeton Medspa Partners</a:t>
            </a:r>
            <a:endParaRPr lang="en-US" sz="1700" dirty="0"/>
          </a:p>
        </p:txBody>
      </p:sp>
      <p:sp>
        <p:nvSpPr>
          <p:cNvPr id="19" name="Text 17"/>
          <p:cNvSpPr/>
          <p:nvPr/>
        </p:nvSpPr>
        <p:spPr>
          <a:xfrm>
            <a:off x="6273998" y="2590919"/>
            <a:ext cx="4738449" cy="1130618"/>
          </a:xfrm>
          <a:prstGeom prst="rect">
            <a:avLst/>
          </a:prstGeom>
          <a:noFill/>
          <a:ln/>
        </p:spPr>
        <p:txBody>
          <a:bodyPr wrap="square" lIns="0" tIns="0" rIns="0" bIns="0" rtlCol="0" anchor="t"/>
          <a:lstStyle/>
          <a:p>
            <a:pPr marL="0" indent="0" algn="ctr">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O grupo iniciou uma agressiva estratégia de aquisição de clínicas de bem-estar premium nos EUA, consolidando operações regionais em uma rede nacional.</a:t>
            </a:r>
            <a:endParaRPr lang="en-US" sz="1350" dirty="0"/>
          </a:p>
        </p:txBody>
      </p:sp>
      <p:sp>
        <p:nvSpPr>
          <p:cNvPr id="20" name="Shape 18"/>
          <p:cNvSpPr/>
          <p:nvPr/>
        </p:nvSpPr>
        <p:spPr>
          <a:xfrm>
            <a:off x="11287958" y="4428173"/>
            <a:ext cx="22860" cy="529947"/>
          </a:xfrm>
          <a:prstGeom prst="roundRect">
            <a:avLst>
              <a:gd name="adj" fmla="val 324580"/>
            </a:avLst>
          </a:prstGeom>
          <a:solidFill>
            <a:srgbClr val="D3CCC4"/>
          </a:solidFill>
          <a:ln/>
        </p:spPr>
        <p:txBody>
          <a:bodyPr/>
          <a:lstStyle/>
          <a:p>
            <a:endParaRPr lang="pt-BR"/>
          </a:p>
        </p:txBody>
      </p:sp>
      <p:sp>
        <p:nvSpPr>
          <p:cNvPr id="21" name="Shape 19"/>
          <p:cNvSpPr/>
          <p:nvPr/>
        </p:nvSpPr>
        <p:spPr>
          <a:xfrm>
            <a:off x="11100673" y="4229457"/>
            <a:ext cx="397431" cy="397431"/>
          </a:xfrm>
          <a:prstGeom prst="roundRect">
            <a:avLst>
              <a:gd name="adj" fmla="val 18670"/>
            </a:avLst>
          </a:prstGeom>
          <a:solidFill>
            <a:srgbClr val="EDE6DE"/>
          </a:solidFill>
          <a:ln w="7620">
            <a:solidFill>
              <a:srgbClr val="D3CCC4"/>
            </a:solidFill>
            <a:prstDash val="solid"/>
          </a:ln>
        </p:spPr>
        <p:txBody>
          <a:bodyPr/>
          <a:lstStyle/>
          <a:p>
            <a:endParaRPr lang="pt-BR"/>
          </a:p>
        </p:txBody>
      </p:sp>
      <p:sp>
        <p:nvSpPr>
          <p:cNvPr id="22" name="Text 20"/>
          <p:cNvSpPr/>
          <p:nvPr/>
        </p:nvSpPr>
        <p:spPr>
          <a:xfrm>
            <a:off x="11166931" y="4262557"/>
            <a:ext cx="264914" cy="331232"/>
          </a:xfrm>
          <a:prstGeom prst="rect">
            <a:avLst/>
          </a:prstGeom>
          <a:noFill/>
          <a:ln/>
        </p:spPr>
        <p:txBody>
          <a:bodyPr wrap="none" lIns="0" tIns="0" rIns="0" bIns="0" rtlCol="0" anchor="t"/>
          <a:lstStyle/>
          <a:p>
            <a:pPr marL="0" indent="0" algn="ctr">
              <a:lnSpc>
                <a:spcPts val="2050"/>
              </a:lnSpc>
              <a:buNone/>
            </a:pPr>
            <a:r>
              <a:rPr lang="en-US" sz="2050" dirty="0">
                <a:solidFill>
                  <a:srgbClr val="000000"/>
                </a:solidFill>
                <a:latin typeface="Montserrat Semi Bold" pitchFamily="34" charset="0"/>
                <a:ea typeface="Montserrat Semi Bold" pitchFamily="34" charset="-122"/>
                <a:cs typeface="Montserrat Semi Bold" pitchFamily="34" charset="-120"/>
              </a:rPr>
              <a:t>4</a:t>
            </a:r>
            <a:endParaRPr lang="en-US" sz="2050" dirty="0"/>
          </a:p>
        </p:txBody>
      </p:sp>
      <p:sp>
        <p:nvSpPr>
          <p:cNvPr id="23" name="Text 21"/>
          <p:cNvSpPr/>
          <p:nvPr/>
        </p:nvSpPr>
        <p:spPr>
          <a:xfrm>
            <a:off x="9704546" y="5134808"/>
            <a:ext cx="3189565" cy="275987"/>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Montserrat Semi Bold" pitchFamily="34" charset="0"/>
                <a:ea typeface="Montserrat Semi Bold" pitchFamily="34" charset="-122"/>
                <a:cs typeface="Montserrat Semi Bold" pitchFamily="34" charset="-120"/>
              </a:rPr>
              <a:t>Mindbody Expande via M&amp;A</a:t>
            </a:r>
            <a:endParaRPr lang="en-US" sz="1700" dirty="0"/>
          </a:p>
        </p:txBody>
      </p:sp>
      <p:sp>
        <p:nvSpPr>
          <p:cNvPr id="24" name="Text 22"/>
          <p:cNvSpPr/>
          <p:nvPr/>
        </p:nvSpPr>
        <p:spPr>
          <a:xfrm>
            <a:off x="8930164" y="5516761"/>
            <a:ext cx="4738449" cy="1130618"/>
          </a:xfrm>
          <a:prstGeom prst="rect">
            <a:avLst/>
          </a:prstGeom>
          <a:noFill/>
          <a:ln/>
        </p:spPr>
        <p:txBody>
          <a:bodyPr wrap="square" lIns="0" tIns="0" rIns="0" bIns="0" rtlCol="0" anchor="t"/>
          <a:lstStyle/>
          <a:p>
            <a:pPr marL="0" indent="0" algn="ctr">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A plataforma global Mindbody continua sua expansão através de fusões e aquisições, fortalecendo sua posição no mercado de tecnologia para bem-estar e beleza premium.</a:t>
            </a:r>
            <a:endParaRPr lang="en-US" sz="1350" dirty="0"/>
          </a:p>
        </p:txBody>
      </p:sp>
      <p:sp>
        <p:nvSpPr>
          <p:cNvPr id="25" name="Text 23"/>
          <p:cNvSpPr/>
          <p:nvPr/>
        </p:nvSpPr>
        <p:spPr>
          <a:xfrm>
            <a:off x="785098" y="6846094"/>
            <a:ext cx="13060204" cy="847963"/>
          </a:xfrm>
          <a:prstGeom prst="rect">
            <a:avLst/>
          </a:prstGeom>
          <a:noFill/>
          <a:ln/>
        </p:spPr>
        <p:txBody>
          <a:bodyPr wrap="square" lIns="0" tIns="0" rIns="0" bIns="0" rtlCol="0" anchor="t"/>
          <a:lstStyle/>
          <a:p>
            <a:pPr marL="0" indent="0" algn="l">
              <a:lnSpc>
                <a:spcPts val="2200"/>
              </a:lnSpc>
              <a:buNone/>
            </a:pPr>
            <a:r>
              <a:rPr lang="en-US" sz="1350" b="1" dirty="0">
                <a:solidFill>
                  <a:srgbClr val="000000"/>
                </a:solidFill>
                <a:latin typeface="Open Sans Bold" pitchFamily="34" charset="0"/>
                <a:ea typeface="Open Sans Bold" pitchFamily="34" charset="-122"/>
                <a:cs typeface="Open Sans Bold" pitchFamily="34" charset="-120"/>
              </a:rPr>
              <a:t>Estas movimentações indicam um interesse crescente de investidores estratégicos e financeiros no setor, com valorização das empresas que conseguem combinar experiências sensoriais diferenciadas, tecnologia avançada e modelos de receita recorrente – exatamente o posicionamento da OLÍBANO.</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name="Slide 8">
    <p:spTree>
      <p:nvGrpSpPr>
        <p:cNvPr id="1" name=""/>
        <p:cNvGrpSpPr/>
        <p:nvPr/>
      </p:nvGrpSpPr>
      <p:grpSpPr>
        <a:xfrm>
          <a:off x="0" y="0"/>
          <a:ext cx="0" cy="0"/>
          <a:chOff x="0" y="0"/>
          <a:chExt cx="0" cy="0"/>
        </a:xfrm>
      </p:grpSpPr>
      <p:sp>
        <p:nvSpPr>
          <p:cNvPr id="2" name="Text 0"/>
          <p:cNvSpPr/>
          <p:nvPr/>
        </p:nvSpPr>
        <p:spPr>
          <a:xfrm>
            <a:off x="793790" y="745093"/>
            <a:ext cx="4713684" cy="589121"/>
          </a:xfrm>
          <a:prstGeom prst="rect">
            <a:avLst/>
          </a:prstGeom>
          <a:noFill/>
          <a:ln/>
        </p:spPr>
        <p:txBody>
          <a:bodyPr wrap="none" lIns="0" tIns="0" rIns="0" bIns="0" rtlCol="0" anchor="t"/>
          <a:lstStyle/>
          <a:p>
            <a:pPr marL="0" indent="0" algn="l">
              <a:lnSpc>
                <a:spcPts val="4600"/>
              </a:lnSpc>
              <a:buNone/>
            </a:pPr>
            <a:r>
              <a:rPr lang="en-US" sz="3700" dirty="0">
                <a:solidFill>
                  <a:srgbClr val="000000"/>
                </a:solidFill>
                <a:latin typeface="Montserrat Semi Bold" pitchFamily="34" charset="0"/>
                <a:ea typeface="Montserrat Semi Bold" pitchFamily="34" charset="-122"/>
                <a:cs typeface="Montserrat Semi Bold" pitchFamily="34" charset="-120"/>
              </a:rPr>
              <a:t>Possíveis Exits</a:t>
            </a:r>
            <a:endParaRPr lang="en-US" sz="3700" dirty="0"/>
          </a:p>
        </p:txBody>
      </p:sp>
      <p:sp>
        <p:nvSpPr>
          <p:cNvPr id="3" name="Text 1"/>
          <p:cNvSpPr/>
          <p:nvPr/>
        </p:nvSpPr>
        <p:spPr>
          <a:xfrm>
            <a:off x="793790" y="1711285"/>
            <a:ext cx="13042821" cy="603409"/>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Open Sans Bold" pitchFamily="34" charset="0"/>
                <a:ea typeface="Open Sans Bold" pitchFamily="34" charset="-122"/>
                <a:cs typeface="Open Sans Bold" pitchFamily="34" charset="-120"/>
              </a:rPr>
              <a:t>O OLÍBANO está estrategicamente posicionada em um mercado com múltiplas possibilidades de exit, alinhadas às tendências globais de consolidação e interesse crescente de diferentes players pelo segmento de bem-estar premium.</a:t>
            </a:r>
            <a:endParaRPr lang="en-US" sz="1450" dirty="0"/>
          </a:p>
        </p:txBody>
      </p:sp>
      <p:sp>
        <p:nvSpPr>
          <p:cNvPr id="4" name="Shape 2"/>
          <p:cNvSpPr/>
          <p:nvPr/>
        </p:nvSpPr>
        <p:spPr>
          <a:xfrm>
            <a:off x="793790" y="2526744"/>
            <a:ext cx="4221956" cy="4142184"/>
          </a:xfrm>
          <a:prstGeom prst="roundRect">
            <a:avLst>
              <a:gd name="adj" fmla="val 1912"/>
            </a:avLst>
          </a:prstGeom>
          <a:noFill/>
          <a:ln w="22860">
            <a:solidFill>
              <a:srgbClr val="D3CCC4"/>
            </a:solidFill>
            <a:prstDash val="solid"/>
          </a:ln>
        </p:spPr>
        <p:txBody>
          <a:bodyPr/>
          <a:lstStyle/>
          <a:p>
            <a:endParaRPr lang="pt-BR"/>
          </a:p>
        </p:txBody>
      </p:sp>
      <p:sp>
        <p:nvSpPr>
          <p:cNvPr id="5" name="Text 3"/>
          <p:cNvSpPr/>
          <p:nvPr/>
        </p:nvSpPr>
        <p:spPr>
          <a:xfrm>
            <a:off x="1005126" y="2738080"/>
            <a:ext cx="3799284" cy="589359"/>
          </a:xfrm>
          <a:prstGeom prst="rect">
            <a:avLst/>
          </a:prstGeom>
          <a:noFill/>
          <a:ln/>
        </p:spPr>
        <p:txBody>
          <a:bodyPr wrap="square" lIns="0" tIns="0" rIns="0" bIns="0" rtlCol="0" anchor="t"/>
          <a:lstStyle/>
          <a:p>
            <a:pPr marL="0" indent="0" algn="l">
              <a:lnSpc>
                <a:spcPts val="2300"/>
              </a:lnSpc>
              <a:buNone/>
            </a:pPr>
            <a:r>
              <a:rPr lang="en-US" sz="1850" dirty="0">
                <a:solidFill>
                  <a:srgbClr val="000000"/>
                </a:solidFill>
                <a:latin typeface="Montserrat Semi Bold" pitchFamily="34" charset="0"/>
                <a:ea typeface="Montserrat Semi Bold" pitchFamily="34" charset="-122"/>
                <a:cs typeface="Montserrat Semi Bold" pitchFamily="34" charset="-120"/>
              </a:rPr>
              <a:t>Aquisição por Grupos Estratégicos</a:t>
            </a:r>
            <a:endParaRPr lang="en-US" sz="1850" dirty="0"/>
          </a:p>
        </p:txBody>
      </p:sp>
      <p:sp>
        <p:nvSpPr>
          <p:cNvPr id="6" name="Text 4"/>
          <p:cNvSpPr/>
          <p:nvPr/>
        </p:nvSpPr>
        <p:spPr>
          <a:xfrm>
            <a:off x="1005126" y="3440549"/>
            <a:ext cx="3799284" cy="3017044"/>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Open Sans Bold" pitchFamily="34" charset="0"/>
                <a:ea typeface="Open Sans Bold" pitchFamily="34" charset="-122"/>
                <a:cs typeface="Open Sans Bold" pitchFamily="34" charset="-120"/>
              </a:rPr>
              <a:t>Grandes redes de clínicas de estética, grupos de wellness e empresas de cosméticos premium têm demonstrado interesse em expandir suas operações através da aquisição de conceitos inovadores como o da OLÍBANO. Nossa abordagem holística e tecnológica representa um diferencial valioso para complementar o portfólio destes grupos.</a:t>
            </a:r>
            <a:endParaRPr lang="en-US" sz="1450" dirty="0"/>
          </a:p>
        </p:txBody>
      </p:sp>
      <p:sp>
        <p:nvSpPr>
          <p:cNvPr id="7" name="Shape 5"/>
          <p:cNvSpPr/>
          <p:nvPr/>
        </p:nvSpPr>
        <p:spPr>
          <a:xfrm>
            <a:off x="5204222" y="2526744"/>
            <a:ext cx="4221956" cy="4142184"/>
          </a:xfrm>
          <a:prstGeom prst="roundRect">
            <a:avLst>
              <a:gd name="adj" fmla="val 1912"/>
            </a:avLst>
          </a:prstGeom>
          <a:noFill/>
          <a:ln w="22860">
            <a:solidFill>
              <a:srgbClr val="D3CCC4"/>
            </a:solidFill>
            <a:prstDash val="solid"/>
          </a:ln>
        </p:spPr>
        <p:txBody>
          <a:bodyPr/>
          <a:lstStyle/>
          <a:p>
            <a:endParaRPr lang="pt-BR"/>
          </a:p>
        </p:txBody>
      </p:sp>
      <p:sp>
        <p:nvSpPr>
          <p:cNvPr id="8" name="Text 6"/>
          <p:cNvSpPr/>
          <p:nvPr/>
        </p:nvSpPr>
        <p:spPr>
          <a:xfrm>
            <a:off x="5415558" y="2738080"/>
            <a:ext cx="3376374" cy="294680"/>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Montserrat Semi Bold" pitchFamily="34" charset="0"/>
                <a:ea typeface="Montserrat Semi Bold" pitchFamily="34" charset="-122"/>
                <a:cs typeface="Montserrat Semi Bold" pitchFamily="34" charset="-120"/>
              </a:rPr>
              <a:t>Healthtechs e Marketplaces</a:t>
            </a:r>
            <a:endParaRPr lang="en-US" sz="1850" dirty="0"/>
          </a:p>
        </p:txBody>
      </p:sp>
      <p:sp>
        <p:nvSpPr>
          <p:cNvPr id="9" name="Text 7"/>
          <p:cNvSpPr/>
          <p:nvPr/>
        </p:nvSpPr>
        <p:spPr>
          <a:xfrm>
            <a:off x="5415558" y="3145869"/>
            <a:ext cx="3799284" cy="2715339"/>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Open Sans Bold" pitchFamily="34" charset="0"/>
                <a:ea typeface="Open Sans Bold" pitchFamily="34" charset="-122"/>
                <a:cs typeface="Open Sans Bold" pitchFamily="34" charset="-120"/>
              </a:rPr>
              <a:t>O crescente interesse de plataformas digitais de saúde e bem-estar em integrar serviços premium físicos representa uma oportunidade de exit através de aquisição por healthtechs em expansão ou marketplaces especializados que buscam oferecer experiências exclusivas ao seu público de alto padrão.</a:t>
            </a:r>
            <a:endParaRPr lang="en-US" sz="1450" dirty="0"/>
          </a:p>
        </p:txBody>
      </p:sp>
      <p:sp>
        <p:nvSpPr>
          <p:cNvPr id="10" name="Shape 8"/>
          <p:cNvSpPr/>
          <p:nvPr/>
        </p:nvSpPr>
        <p:spPr>
          <a:xfrm>
            <a:off x="9614654" y="2526744"/>
            <a:ext cx="4221956" cy="4142184"/>
          </a:xfrm>
          <a:prstGeom prst="roundRect">
            <a:avLst>
              <a:gd name="adj" fmla="val 1912"/>
            </a:avLst>
          </a:prstGeom>
          <a:noFill/>
          <a:ln w="22860">
            <a:solidFill>
              <a:srgbClr val="D3CCC4"/>
            </a:solidFill>
            <a:prstDash val="solid"/>
          </a:ln>
        </p:spPr>
        <p:txBody>
          <a:bodyPr/>
          <a:lstStyle/>
          <a:p>
            <a:endParaRPr lang="pt-BR"/>
          </a:p>
        </p:txBody>
      </p:sp>
      <p:sp>
        <p:nvSpPr>
          <p:cNvPr id="11" name="Text 9"/>
          <p:cNvSpPr/>
          <p:nvPr/>
        </p:nvSpPr>
        <p:spPr>
          <a:xfrm>
            <a:off x="9825990" y="2738080"/>
            <a:ext cx="2742009" cy="294680"/>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Montserrat Semi Bold" pitchFamily="34" charset="0"/>
                <a:ea typeface="Montserrat Semi Bold" pitchFamily="34" charset="-122"/>
                <a:cs typeface="Montserrat Semi Bold" pitchFamily="34" charset="-120"/>
              </a:rPr>
              <a:t>Fundos Especializados</a:t>
            </a:r>
            <a:endParaRPr lang="en-US" sz="1850" dirty="0"/>
          </a:p>
        </p:txBody>
      </p:sp>
      <p:sp>
        <p:nvSpPr>
          <p:cNvPr id="12" name="Text 10"/>
          <p:cNvSpPr/>
          <p:nvPr/>
        </p:nvSpPr>
        <p:spPr>
          <a:xfrm>
            <a:off x="9825990" y="3145869"/>
            <a:ext cx="3799284" cy="2715339"/>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Open Sans Bold" pitchFamily="34" charset="0"/>
                <a:ea typeface="Open Sans Bold" pitchFamily="34" charset="-122"/>
                <a:cs typeface="Open Sans Bold" pitchFamily="34" charset="-120"/>
              </a:rPr>
              <a:t>Fundos de investimento focados em bem-estar e luxo têm consolidado operações regionais em redes nacionais. Com a validação do modelo de negócio e comprovação de resultados consistentes, a OLÍBANO se tornará um alvo atrativo para estes investidores em busca de conceitos escaláveis e inovadores.</a:t>
            </a:r>
            <a:endParaRPr lang="en-US" sz="1450" dirty="0"/>
          </a:p>
        </p:txBody>
      </p:sp>
      <p:sp>
        <p:nvSpPr>
          <p:cNvPr id="13" name="Text 11"/>
          <p:cNvSpPr/>
          <p:nvPr/>
        </p:nvSpPr>
        <p:spPr>
          <a:xfrm>
            <a:off x="793790" y="6880979"/>
            <a:ext cx="13042821" cy="603409"/>
          </a:xfrm>
          <a:prstGeom prst="rect">
            <a:avLst/>
          </a:prstGeom>
          <a:noFill/>
          <a:ln/>
        </p:spPr>
        <p:txBody>
          <a:bodyPr wrap="square" lIns="0" tIns="0" rIns="0" bIns="0" rtlCol="0" anchor="t"/>
          <a:lstStyle/>
          <a:p>
            <a:pPr marL="0" indent="0" algn="l">
              <a:lnSpc>
                <a:spcPts val="2350"/>
              </a:lnSpc>
              <a:buNone/>
            </a:pPr>
            <a:r>
              <a:rPr lang="en-US" sz="1450" b="1" dirty="0">
                <a:solidFill>
                  <a:srgbClr val="000000"/>
                </a:solidFill>
                <a:latin typeface="Open Sans Bold" pitchFamily="34" charset="0"/>
                <a:ea typeface="Open Sans Bold" pitchFamily="34" charset="-122"/>
                <a:cs typeface="Open Sans Bold" pitchFamily="34" charset="-120"/>
              </a:rPr>
              <a:t>Nosso planejamento estratégico contempla um horizonte de 5 a 7 anos para um potencial exit, período suficiente para consolidar a marca, expandir para novos mercados e maximizar o valor do negócio para investidores e fundadores.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5308" y="381714"/>
            <a:ext cx="2776537" cy="347067"/>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Montserrat Semi Bold" pitchFamily="34" charset="0"/>
                <a:ea typeface="Montserrat Semi Bold" pitchFamily="34" charset="-122"/>
                <a:cs typeface="Montserrat Semi Bold" pitchFamily="34" charset="-120"/>
              </a:rPr>
              <a:t>Concorrência</a:t>
            </a:r>
            <a:endParaRPr lang="en-US" sz="2150" dirty="0"/>
          </a:p>
        </p:txBody>
      </p:sp>
      <p:sp>
        <p:nvSpPr>
          <p:cNvPr id="3" name="Text 1"/>
          <p:cNvSpPr/>
          <p:nvPr/>
        </p:nvSpPr>
        <p:spPr>
          <a:xfrm>
            <a:off x="555308" y="950833"/>
            <a:ext cx="13519785" cy="355283"/>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Open Sans Bold" pitchFamily="34" charset="0"/>
                <a:ea typeface="Open Sans Bold" pitchFamily="34" charset="-122"/>
                <a:cs typeface="Open Sans Bold" pitchFamily="34" charset="-120"/>
              </a:rPr>
              <a:t>A análise do cenário competitivo em Porto Alegre revela uma oportunidade clara para o OLÍBANO se posicionar como pioneira em um novo segmento de mercado, combinando elementos exclusivos que atualmente estão fragmentados entre diferentes tipos de estabelecimentos.</a:t>
            </a:r>
            <a:endParaRPr lang="en-US" sz="850" dirty="0"/>
          </a:p>
        </p:txBody>
      </p:sp>
      <p:pic>
        <p:nvPicPr>
          <p:cNvPr id="4" name="Image 0" descr="preencoded.png"/>
          <p:cNvPicPr>
            <a:picLocks noChangeAspect="1"/>
          </p:cNvPicPr>
          <p:nvPr/>
        </p:nvPicPr>
        <p:blipFill>
          <a:blip r:embed="rId3"/>
          <a:stretch>
            <a:fillRect/>
          </a:stretch>
        </p:blipFill>
        <p:spPr>
          <a:xfrm>
            <a:off x="555308" y="1555909"/>
            <a:ext cx="277654" cy="277654"/>
          </a:xfrm>
          <a:prstGeom prst="rect">
            <a:avLst/>
          </a:prstGeom>
        </p:spPr>
      </p:pic>
      <p:sp>
        <p:nvSpPr>
          <p:cNvPr id="5" name="Text 2"/>
          <p:cNvSpPr/>
          <p:nvPr/>
        </p:nvSpPr>
        <p:spPr>
          <a:xfrm>
            <a:off x="971788" y="1621750"/>
            <a:ext cx="1415058" cy="173474"/>
          </a:xfrm>
          <a:prstGeom prst="rect">
            <a:avLst/>
          </a:prstGeom>
          <a:noFill/>
          <a:ln/>
        </p:spPr>
        <p:txBody>
          <a:bodyPr wrap="none" lIns="0" tIns="0" rIns="0" bIns="0" rtlCol="0" anchor="t"/>
          <a:lstStyle/>
          <a:p>
            <a:pPr marL="0" indent="0" algn="l">
              <a:lnSpc>
                <a:spcPts val="1350"/>
              </a:lnSpc>
              <a:buNone/>
            </a:pPr>
            <a:r>
              <a:rPr lang="en-US" sz="1050" dirty="0">
                <a:solidFill>
                  <a:srgbClr val="000000"/>
                </a:solidFill>
                <a:latin typeface="Montserrat Semi Bold" pitchFamily="34" charset="0"/>
                <a:ea typeface="Montserrat Semi Bold" pitchFamily="34" charset="-122"/>
                <a:cs typeface="Montserrat Semi Bold" pitchFamily="34" charset="-120"/>
              </a:rPr>
              <a:t>Spas Convencionais</a:t>
            </a:r>
            <a:endParaRPr lang="en-US" sz="1050" dirty="0"/>
          </a:p>
        </p:txBody>
      </p:sp>
      <p:sp>
        <p:nvSpPr>
          <p:cNvPr id="6" name="Text 3"/>
          <p:cNvSpPr/>
          <p:nvPr/>
        </p:nvSpPr>
        <p:spPr>
          <a:xfrm>
            <a:off x="971788" y="1906191"/>
            <a:ext cx="6207919" cy="532924"/>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Open Sans Bold" pitchFamily="34" charset="0"/>
                <a:ea typeface="Open Sans Bold" pitchFamily="34" charset="-122"/>
                <a:cs typeface="Open Sans Bold" pitchFamily="34" charset="-120"/>
              </a:rPr>
              <a:t>Focados principalmente em estética e relaxamento básico, os spas tradicionais carecem de inovação tecnológica e abordagem personalizada. Oferecem serviços padronizados sem o diferencial sensorial e diagnóstico da OLÍBANO.</a:t>
            </a:r>
            <a:endParaRPr lang="en-US" sz="850" dirty="0"/>
          </a:p>
        </p:txBody>
      </p:sp>
      <p:pic>
        <p:nvPicPr>
          <p:cNvPr id="7" name="Image 1" descr="preencoded.png"/>
          <p:cNvPicPr>
            <a:picLocks noChangeAspect="1"/>
          </p:cNvPicPr>
          <p:nvPr/>
        </p:nvPicPr>
        <p:blipFill>
          <a:blip r:embed="rId4"/>
          <a:stretch>
            <a:fillRect/>
          </a:stretch>
        </p:blipFill>
        <p:spPr>
          <a:xfrm>
            <a:off x="555308" y="2716768"/>
            <a:ext cx="277654" cy="277654"/>
          </a:xfrm>
          <a:prstGeom prst="rect">
            <a:avLst/>
          </a:prstGeom>
        </p:spPr>
      </p:pic>
      <p:sp>
        <p:nvSpPr>
          <p:cNvPr id="8" name="Text 4"/>
          <p:cNvSpPr/>
          <p:nvPr/>
        </p:nvSpPr>
        <p:spPr>
          <a:xfrm>
            <a:off x="971788" y="2782610"/>
            <a:ext cx="1388269" cy="173474"/>
          </a:xfrm>
          <a:prstGeom prst="rect">
            <a:avLst/>
          </a:prstGeom>
          <a:noFill/>
          <a:ln/>
        </p:spPr>
        <p:txBody>
          <a:bodyPr wrap="none" lIns="0" tIns="0" rIns="0" bIns="0" rtlCol="0" anchor="t"/>
          <a:lstStyle/>
          <a:p>
            <a:pPr marL="0" indent="0" algn="l">
              <a:lnSpc>
                <a:spcPts val="1350"/>
              </a:lnSpc>
              <a:buNone/>
            </a:pPr>
            <a:r>
              <a:rPr lang="en-US" sz="1050" dirty="0">
                <a:solidFill>
                  <a:srgbClr val="000000"/>
                </a:solidFill>
                <a:latin typeface="Montserrat Semi Bold" pitchFamily="34" charset="0"/>
                <a:ea typeface="Montserrat Semi Bold" pitchFamily="34" charset="-122"/>
                <a:cs typeface="Montserrat Semi Bold" pitchFamily="34" charset="-120"/>
              </a:rPr>
              <a:t>Clínicas Médicas</a:t>
            </a:r>
            <a:endParaRPr lang="en-US" sz="1050" dirty="0"/>
          </a:p>
        </p:txBody>
      </p:sp>
      <p:sp>
        <p:nvSpPr>
          <p:cNvPr id="9" name="Text 5"/>
          <p:cNvSpPr/>
          <p:nvPr/>
        </p:nvSpPr>
        <p:spPr>
          <a:xfrm>
            <a:off x="971788" y="3067050"/>
            <a:ext cx="6207919" cy="532924"/>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Open Sans Bold" pitchFamily="34" charset="0"/>
                <a:ea typeface="Open Sans Bold" pitchFamily="34" charset="-122"/>
                <a:cs typeface="Open Sans Bold" pitchFamily="34" charset="-120"/>
              </a:rPr>
              <a:t>Concentram-se exclusivamente nos aspectos físicos do bem-estar, deixando de lado as dimensões emocional e energética. O ambiente clínico e a experiência pouco acolhedora contrastam com a proposta imersiva da OLÍBANO.</a:t>
            </a:r>
            <a:endParaRPr lang="en-US" sz="850" dirty="0"/>
          </a:p>
        </p:txBody>
      </p:sp>
      <p:pic>
        <p:nvPicPr>
          <p:cNvPr id="10" name="Image 2" descr="preencoded.png"/>
          <p:cNvPicPr>
            <a:picLocks noChangeAspect="1"/>
          </p:cNvPicPr>
          <p:nvPr/>
        </p:nvPicPr>
        <p:blipFill>
          <a:blip r:embed="rId5"/>
          <a:stretch>
            <a:fillRect/>
          </a:stretch>
        </p:blipFill>
        <p:spPr>
          <a:xfrm>
            <a:off x="555308" y="3877628"/>
            <a:ext cx="277654" cy="277654"/>
          </a:xfrm>
          <a:prstGeom prst="rect">
            <a:avLst/>
          </a:prstGeom>
        </p:spPr>
      </p:pic>
      <p:sp>
        <p:nvSpPr>
          <p:cNvPr id="11" name="Text 6"/>
          <p:cNvSpPr/>
          <p:nvPr/>
        </p:nvSpPr>
        <p:spPr>
          <a:xfrm>
            <a:off x="971788" y="3943469"/>
            <a:ext cx="1388269" cy="173474"/>
          </a:xfrm>
          <a:prstGeom prst="rect">
            <a:avLst/>
          </a:prstGeom>
          <a:noFill/>
          <a:ln/>
        </p:spPr>
        <p:txBody>
          <a:bodyPr wrap="none" lIns="0" tIns="0" rIns="0" bIns="0" rtlCol="0" anchor="t"/>
          <a:lstStyle/>
          <a:p>
            <a:pPr marL="0" indent="0" algn="l">
              <a:lnSpc>
                <a:spcPts val="1350"/>
              </a:lnSpc>
              <a:buNone/>
            </a:pPr>
            <a:r>
              <a:rPr lang="en-US" sz="1050" dirty="0">
                <a:solidFill>
                  <a:srgbClr val="000000"/>
                </a:solidFill>
                <a:latin typeface="Montserrat Semi Bold" pitchFamily="34" charset="0"/>
                <a:ea typeface="Montserrat Semi Bold" pitchFamily="34" charset="-122"/>
                <a:cs typeface="Montserrat Semi Bold" pitchFamily="34" charset="-120"/>
              </a:rPr>
              <a:t>OLÍBANO</a:t>
            </a:r>
            <a:endParaRPr lang="en-US" sz="1050" dirty="0"/>
          </a:p>
        </p:txBody>
      </p:sp>
      <p:sp>
        <p:nvSpPr>
          <p:cNvPr id="12" name="Text 7"/>
          <p:cNvSpPr/>
          <p:nvPr/>
        </p:nvSpPr>
        <p:spPr>
          <a:xfrm>
            <a:off x="971788" y="4227909"/>
            <a:ext cx="6207919" cy="532924"/>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Open Sans Bold" pitchFamily="34" charset="0"/>
                <a:ea typeface="Open Sans Bold" pitchFamily="34" charset="-122"/>
                <a:cs typeface="Open Sans Bold" pitchFamily="34" charset="-120"/>
              </a:rPr>
              <a:t>Nos diferenciamos pela combinação única de diagnóstico personalizado, tecnologias avançadas e experiência sensorial imersiva em um ambiente premium. Nossa abordagem holística integra o físico, emocional e energético em uma jornada transformadora.</a:t>
            </a:r>
            <a:endParaRPr lang="en-US" sz="850" dirty="0"/>
          </a:p>
        </p:txBody>
      </p:sp>
      <p:pic>
        <p:nvPicPr>
          <p:cNvPr id="13" name="Image 3" descr="preencoded.png"/>
          <p:cNvPicPr>
            <a:picLocks noChangeAspect="1"/>
          </p:cNvPicPr>
          <p:nvPr/>
        </p:nvPicPr>
        <p:blipFill>
          <a:blip r:embed="rId6"/>
          <a:stretch>
            <a:fillRect/>
          </a:stretch>
        </p:blipFill>
        <p:spPr>
          <a:xfrm>
            <a:off x="7458313" y="1555909"/>
            <a:ext cx="6624399" cy="6624399"/>
          </a:xfrm>
          <a:prstGeom prst="rect">
            <a:avLst/>
          </a:prstGeom>
        </p:spPr>
      </p:pic>
      <p:sp>
        <p:nvSpPr>
          <p:cNvPr id="14" name="Text 8"/>
          <p:cNvSpPr/>
          <p:nvPr/>
        </p:nvSpPr>
        <p:spPr>
          <a:xfrm>
            <a:off x="7458313" y="8305205"/>
            <a:ext cx="6624399" cy="532924"/>
          </a:xfrm>
          <a:prstGeom prst="rect">
            <a:avLst/>
          </a:prstGeom>
          <a:noFill/>
          <a:ln/>
        </p:spPr>
        <p:txBody>
          <a:bodyPr wrap="square" lIns="0" tIns="0" rIns="0" bIns="0" rtlCol="0" anchor="t"/>
          <a:lstStyle/>
          <a:p>
            <a:pPr marL="0" indent="0" algn="l">
              <a:lnSpc>
                <a:spcPts val="1350"/>
              </a:lnSpc>
              <a:buNone/>
            </a:pPr>
            <a:r>
              <a:rPr lang="en-US" sz="850" b="1" dirty="0">
                <a:solidFill>
                  <a:srgbClr val="000000"/>
                </a:solidFill>
                <a:latin typeface="Open Sans Bold" pitchFamily="34" charset="0"/>
                <a:ea typeface="Open Sans Bold" pitchFamily="34" charset="-122"/>
                <a:cs typeface="Open Sans Bold" pitchFamily="34" charset="-120"/>
              </a:rPr>
              <a:t>A OLÍBANO preenche uma lacuna significativa no mercado, oferecendo uma proposta de valor sem paralelo direto em Porto Alegre. Enquanto concorrentes indiretos atendem apenas parcialmente às necessidades do público premium, nosso conceito integrado cria uma nova categoria no mercado de bem-estar de alto padrão.</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1812</Words>
  <Application>Microsoft Office PowerPoint</Application>
  <PresentationFormat>Personalizar</PresentationFormat>
  <Paragraphs>148</Paragraphs>
  <Slides>12</Slides>
  <Notes>12</Notes>
  <HiddenSlides>1</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12</vt:i4>
      </vt:variant>
    </vt:vector>
  </HeadingPairs>
  <TitlesOfParts>
    <vt:vector size="16" baseType="lpstr">
      <vt:lpstr>Open Sans Bold</vt:lpstr>
      <vt:lpstr>Arial</vt:lpstr>
      <vt:lpstr>Montserrat Semi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Leonardo Menezes de Souza</cp:lastModifiedBy>
  <cp:revision>2</cp:revision>
  <dcterms:created xsi:type="dcterms:W3CDTF">2025-07-12T13:59:42Z</dcterms:created>
  <dcterms:modified xsi:type="dcterms:W3CDTF">2025-11-02T13:56:18Z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ad1aa98-b4b6-4f6d-a238-eb87b534c92d_Enabled">
    <vt:lpwstr>true</vt:lpwstr>
  </property>
  <property fmtid="{D5CDD505-2E9C-101B-9397-08002B2CF9AE}" pid="3" name="MSIP_Label_aad1aa98-b4b6-4f6d-a238-eb87b534c92d_SetDate">
    <vt:lpwstr>2025-11-02T13:56:18Z</vt:lpwstr>
  </property>
  <property fmtid="{D5CDD505-2E9C-101B-9397-08002B2CF9AE}" pid="4" name="MSIP_Label_aad1aa98-b4b6-4f6d-a238-eb87b534c92d_Method">
    <vt:lpwstr>Standard</vt:lpwstr>
  </property>
  <property fmtid="{D5CDD505-2E9C-101B-9397-08002B2CF9AE}" pid="5" name="MSIP_Label_aad1aa98-b4b6-4f6d-a238-eb87b534c92d_Name">
    <vt:lpwstr>defa4170-0d19-0005-0004-bc88714345d2</vt:lpwstr>
  </property>
  <property fmtid="{D5CDD505-2E9C-101B-9397-08002B2CF9AE}" pid="6" name="MSIP_Label_aad1aa98-b4b6-4f6d-a238-eb87b534c92d_SiteId">
    <vt:lpwstr>83bd090b-756e-4a02-a512-e5ea02c03041</vt:lpwstr>
  </property>
  <property fmtid="{D5CDD505-2E9C-101B-9397-08002B2CF9AE}" pid="7" name="MSIP_Label_aad1aa98-b4b6-4f6d-a238-eb87b534c92d_ActionId">
    <vt:lpwstr>41b86685-5633-4059-a61a-4282cbfd6d08</vt:lpwstr>
  </property>
  <property fmtid="{D5CDD505-2E9C-101B-9397-08002B2CF9AE}" pid="8" name="MSIP_Label_aad1aa98-b4b6-4f6d-a238-eb87b534c92d_ContentBits">
    <vt:lpwstr>0</vt:lpwstr>
  </property>
  <property fmtid="{D5CDD505-2E9C-101B-9397-08002B2CF9AE}" pid="9" name="MSIP_Label_aad1aa98-b4b6-4f6d-a238-eb87b534c92d_Tag">
    <vt:lpwstr>10, 3, 0, 1</vt:lpwstr>
  </property>
</Properties>
</file>